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66" r:id="rId5"/>
    <p:sldId id="273" r:id="rId6"/>
    <p:sldId id="267" r:id="rId7"/>
    <p:sldId id="271" r:id="rId8"/>
    <p:sldId id="269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94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70B7-EE09-43D6-BB1D-A3A67BF2FD76}" type="datetimeFigureOut">
              <a:rPr lang="en-CA" smtClean="0"/>
              <a:pPr/>
              <a:t>2015-12-08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434-9BD2-4327-B8D8-C5A509129E4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70B7-EE09-43D6-BB1D-A3A67BF2FD76}" type="datetimeFigureOut">
              <a:rPr lang="en-CA" smtClean="0"/>
              <a:pPr/>
              <a:t>2015-12-08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434-9BD2-4327-B8D8-C5A509129E4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70B7-EE09-43D6-BB1D-A3A67BF2FD76}" type="datetimeFigureOut">
              <a:rPr lang="en-CA" smtClean="0"/>
              <a:pPr/>
              <a:t>2015-12-08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434-9BD2-4327-B8D8-C5A509129E4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70B7-EE09-43D6-BB1D-A3A67BF2FD76}" type="datetimeFigureOut">
              <a:rPr lang="en-CA" smtClean="0"/>
              <a:pPr/>
              <a:t>2015-12-08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434-9BD2-4327-B8D8-C5A509129E4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70B7-EE09-43D6-BB1D-A3A67BF2FD76}" type="datetimeFigureOut">
              <a:rPr lang="en-CA" smtClean="0"/>
              <a:pPr/>
              <a:t>2015-12-08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434-9BD2-4327-B8D8-C5A509129E4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70B7-EE09-43D6-BB1D-A3A67BF2FD76}" type="datetimeFigureOut">
              <a:rPr lang="en-CA" smtClean="0"/>
              <a:pPr/>
              <a:t>2015-12-08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434-9BD2-4327-B8D8-C5A509129E4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70B7-EE09-43D6-BB1D-A3A67BF2FD76}" type="datetimeFigureOut">
              <a:rPr lang="en-CA" smtClean="0"/>
              <a:pPr/>
              <a:t>2015-12-08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434-9BD2-4327-B8D8-C5A509129E4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70B7-EE09-43D6-BB1D-A3A67BF2FD76}" type="datetimeFigureOut">
              <a:rPr lang="en-CA" smtClean="0"/>
              <a:pPr/>
              <a:t>2015-12-08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434-9BD2-4327-B8D8-C5A509129E4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70B7-EE09-43D6-BB1D-A3A67BF2FD76}" type="datetimeFigureOut">
              <a:rPr lang="en-CA" smtClean="0"/>
              <a:pPr/>
              <a:t>2015-12-08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434-9BD2-4327-B8D8-C5A509129E4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70B7-EE09-43D6-BB1D-A3A67BF2FD76}" type="datetimeFigureOut">
              <a:rPr lang="en-CA" smtClean="0"/>
              <a:pPr/>
              <a:t>2015-12-08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434-9BD2-4327-B8D8-C5A509129E4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70B7-EE09-43D6-BB1D-A3A67BF2FD76}" type="datetimeFigureOut">
              <a:rPr lang="en-CA" smtClean="0"/>
              <a:pPr/>
              <a:t>2015-12-08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F9434-9BD2-4327-B8D8-C5A509129E4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570B7-EE09-43D6-BB1D-A3A67BF2FD76}" type="datetimeFigureOut">
              <a:rPr lang="en-CA" smtClean="0"/>
              <a:pPr/>
              <a:t>2015-12-08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F9434-9BD2-4327-B8D8-C5A509129E4A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brainpopjr.com/readingandwriting/writing/writingwiththesens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9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28600"/>
            <a:ext cx="1943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Recap</a:t>
            </a:r>
            <a:endParaRPr lang="en-C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4478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(1) What were we learning about when we read The Twits?</a:t>
            </a:r>
            <a:endParaRPr lang="en-C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2667000"/>
            <a:ext cx="937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(2) What incident in Dahl’s life inspired the writing of </a:t>
            </a:r>
            <a:r>
              <a:rPr lang="en-US" sz="2400" i="1" dirty="0" smtClean="0"/>
              <a:t>The Twits</a:t>
            </a:r>
            <a:r>
              <a:rPr lang="en-US" sz="2400" dirty="0" smtClean="0"/>
              <a:t>?</a:t>
            </a:r>
            <a:endParaRPr lang="en-CA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100935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(4) Is there any other connection between The Great Mouse Plot and the Twits?</a:t>
            </a:r>
            <a:endParaRPr lang="en-C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9624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(3) What was Mrs. Twit getting revenge for?</a:t>
            </a:r>
            <a:endParaRPr lang="en-CA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19812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How Dahl uses </a:t>
            </a:r>
            <a:r>
              <a:rPr lang="en-US" sz="2000" b="1" dirty="0" err="1" smtClean="0">
                <a:solidFill>
                  <a:srgbClr val="FF0000"/>
                </a:solidFill>
              </a:rPr>
              <a:t>humour</a:t>
            </a:r>
            <a:r>
              <a:rPr lang="en-US" sz="2000" b="1" dirty="0" smtClean="0">
                <a:solidFill>
                  <a:srgbClr val="FF0000"/>
                </a:solidFill>
              </a:rPr>
              <a:t> and how he got ideas from his life for his stories. </a:t>
            </a:r>
            <a:endParaRPr lang="en-CA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340989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 Great Mouse Plot</a:t>
            </a:r>
            <a:endParaRPr lang="en-CA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44766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 frog prank.</a:t>
            </a:r>
            <a:endParaRPr lang="en-CA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0" y="592449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Mrs. </a:t>
            </a:r>
            <a:r>
              <a:rPr lang="en-US" sz="2000" b="1" dirty="0" err="1" smtClean="0">
                <a:solidFill>
                  <a:srgbClr val="FF0000"/>
                </a:solidFill>
              </a:rPr>
              <a:t>Pratchett</a:t>
            </a:r>
            <a:r>
              <a:rPr lang="en-US" sz="2000" b="1" dirty="0" smtClean="0">
                <a:solidFill>
                  <a:srgbClr val="FF0000"/>
                </a:solidFill>
              </a:rPr>
              <a:t> seems similar in manner and appearance to Mrs. Twit.</a:t>
            </a:r>
            <a:endParaRPr lang="en-CA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20121214_1228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8680" y="0"/>
            <a:ext cx="9702680" cy="1310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20121214_1228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-6096000"/>
            <a:ext cx="9837986" cy="13282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IMG_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35162" y="0"/>
            <a:ext cx="4694237" cy="68774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IMG_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5800"/>
            <a:ext cx="9321826" cy="13657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IMG_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70663" y="-7924800"/>
            <a:ext cx="10350138" cy="1516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IMG_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09600" y="-609600"/>
            <a:ext cx="10728179" cy="145075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828800"/>
            <a:ext cx="6858000" cy="917575"/>
          </a:xfrm>
        </p:spPr>
        <p:txBody>
          <a:bodyPr>
            <a:normAutofit fontScale="90000"/>
          </a:bodyPr>
          <a:lstStyle/>
          <a:p>
            <a:pPr marL="514350" indent="-514350" algn="l"/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In today’s lesson we will be learning about:</a:t>
            </a:r>
            <a:b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CA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2438400"/>
            <a:ext cx="6400800" cy="1752600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descriptive language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Using a Thesaurus </a:t>
            </a:r>
            <a:endParaRPr lang="en-CA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 descr="charlie-and-the-chocolate-facto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107344">
            <a:off x="1549937" y="1388670"/>
            <a:ext cx="4633959" cy="1762909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Charlie</a:t>
            </a:r>
            <a:b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 and the</a:t>
            </a:r>
            <a:b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Chocolate Factory</a:t>
            </a:r>
            <a:b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by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Roald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Dahl</a:t>
            </a:r>
            <a:endParaRPr lang="en-CA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8" name="Picture 2" descr="http://ia.media-imdb.com/images/M/MV5BNjcxMjg1Njg2NF5BMl5BanBnXkFtZTcwMjQ4NzMzMw@@._V1_SY317_CR0,0,214,317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15149">
            <a:off x="4476065" y="3339139"/>
            <a:ext cx="2038350" cy="3019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762000" cy="5257800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 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 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 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  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9812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Use of adjectives.</a:t>
            </a:r>
            <a:endParaRPr lang="en-CA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05818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Use of adverbs.</a:t>
            </a:r>
            <a:endParaRPr lang="en-CA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41148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Use of similes.</a:t>
            </a:r>
            <a:endParaRPr lang="en-CA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51816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Use of metaphors.</a:t>
            </a:r>
            <a:endParaRPr lang="en-CA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1981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The cloudy sky is dark and dreary.</a:t>
            </a:r>
            <a:endParaRPr lang="en-CA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3048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Clouds sailed gracefully across the sky.</a:t>
            </a:r>
            <a:endParaRPr lang="en-CA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19913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cloudy </a:t>
            </a:r>
            <a:endParaRPr lang="en-CA" sz="28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19812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dark</a:t>
            </a:r>
            <a:endParaRPr lang="en-CA" sz="28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2400" y="19812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dreary</a:t>
            </a:r>
            <a:endParaRPr lang="en-CA" sz="28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00" y="41148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The sky is like a bowl of milk.</a:t>
            </a:r>
            <a:endParaRPr lang="en-CA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3800" y="51816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The sky is a bowl of milk.</a:t>
            </a:r>
            <a:endParaRPr lang="en-CA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30581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gracefully</a:t>
            </a:r>
            <a:endParaRPr lang="en-CA" sz="28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85800"/>
            <a:ext cx="92379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makes language descriptive?</a:t>
            </a:r>
            <a:endParaRPr lang="en-C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60960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Use of onomatopoeia.</a:t>
            </a:r>
            <a:endParaRPr lang="en-CA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600" y="60198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Thunder crashed and boomed in the </a:t>
            </a:r>
            <a:endParaRPr lang="en-CA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1000" y="6396335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stormy sky.</a:t>
            </a:r>
            <a:endParaRPr lang="en-CA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60198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boomed</a:t>
            </a:r>
            <a:endParaRPr lang="en-CA" sz="24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1600" y="6019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b="1" dirty="0" smtClean="0">
                <a:solidFill>
                  <a:srgbClr val="C00000"/>
                </a:solidFill>
              </a:rPr>
              <a:t>crashed</a:t>
            </a:r>
            <a:endParaRPr lang="en-CA" sz="235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762000" cy="52578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None/>
            </a:pPr>
            <a:r>
              <a:rPr lang="en-US" dirty="0" smtClean="0"/>
              <a:t>6.  </a:t>
            </a:r>
            <a:endParaRPr lang="en-US" dirty="0" smtClean="0"/>
          </a:p>
          <a:p>
            <a:pPr marL="514350" indent="-514350">
              <a:lnSpc>
                <a:spcPct val="200000"/>
              </a:lnSpc>
              <a:buNone/>
            </a:pPr>
            <a:endParaRPr lang="en-US" dirty="0" smtClean="0"/>
          </a:p>
          <a:p>
            <a:pPr marL="514350" indent="-514350">
              <a:lnSpc>
                <a:spcPct val="200000"/>
              </a:lnSpc>
              <a:buNone/>
            </a:pPr>
            <a:r>
              <a:rPr lang="en-US" dirty="0" smtClean="0"/>
              <a:t>7.  </a:t>
            </a:r>
            <a:endParaRPr lang="en-US" dirty="0" smtClean="0"/>
          </a:p>
          <a:p>
            <a:pPr marL="514350" indent="-514350">
              <a:lnSpc>
                <a:spcPct val="200000"/>
              </a:lnSpc>
              <a:buNone/>
            </a:pPr>
            <a:r>
              <a:rPr lang="en-US" dirty="0" smtClean="0"/>
              <a:t>  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206758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descriptive verbs.</a:t>
            </a:r>
            <a:endParaRPr lang="en-CA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20118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descriptive nouns.</a:t>
            </a:r>
            <a:endParaRPr lang="en-CA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4800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The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man opened the door for the woman.</a:t>
            </a:r>
            <a:endParaRPr lang="en-CA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351538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Clouds sailed gracefully across the sky.</a:t>
            </a:r>
            <a:endParaRPr lang="en-CA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85800"/>
            <a:ext cx="92379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makes language descriptive?</a:t>
            </a:r>
            <a:endParaRPr lang="en-C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09800" y="25908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Clouds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moved gracefully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across the sky.</a:t>
            </a:r>
            <a:endParaRPr lang="en-CA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09800" y="25908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Clouds </a:t>
            </a:r>
            <a:r>
              <a:rPr lang="en-US" sz="2800" strike="sngStrike" dirty="0" smtClean="0">
                <a:solidFill>
                  <a:schemeClr val="bg2">
                    <a:lumMod val="25000"/>
                  </a:schemeClr>
                </a:solidFill>
              </a:rPr>
              <a:t>moved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gracefully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across the sky.</a:t>
            </a:r>
            <a:endParaRPr lang="en-CA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886200" y="3048000"/>
            <a:ext cx="0" cy="5334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76400" y="4800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The </a:t>
            </a:r>
            <a:r>
              <a:rPr lang="en-US" sz="2800" strike="sngStrike" dirty="0" smtClean="0">
                <a:solidFill>
                  <a:schemeClr val="bg2">
                    <a:lumMod val="25000"/>
                  </a:schemeClr>
                </a:solidFill>
              </a:rPr>
              <a:t>man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opened the door for the </a:t>
            </a:r>
            <a:r>
              <a:rPr lang="en-US" sz="2800" strike="sngStrike" dirty="0" smtClean="0">
                <a:solidFill>
                  <a:schemeClr val="bg2">
                    <a:lumMod val="25000"/>
                  </a:schemeClr>
                </a:solidFill>
              </a:rPr>
              <a:t>woman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CA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5486400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The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gentleman gallantly swung the door open for the lady.</a:t>
            </a:r>
            <a:endParaRPr lang="en-CA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133600" y="5257800"/>
            <a:ext cx="533400" cy="304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162800" y="5257800"/>
            <a:ext cx="914400" cy="304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21" grpId="0"/>
      <p:bldP spid="23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304800"/>
            <a:ext cx="79501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Descriptive Language Practice</a:t>
            </a:r>
            <a:endParaRPr lang="en-C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800" y="1143000"/>
            <a:ext cx="8153400" cy="830997"/>
            <a:chOff x="914400" y="1600200"/>
            <a:chExt cx="8153400" cy="830997"/>
          </a:xfrm>
        </p:grpSpPr>
        <p:sp>
          <p:nvSpPr>
            <p:cNvPr id="6" name="TextBox 5"/>
            <p:cNvSpPr txBox="1"/>
            <p:nvPr/>
          </p:nvSpPr>
          <p:spPr>
            <a:xfrm>
              <a:off x="914400" y="1600200"/>
              <a:ext cx="8153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7030A0"/>
                  </a:solidFill>
                </a:rPr>
                <a:t>In the following paragraph, underline the adjectives in blue, the adverbs in black, and the similes/metaphors in red.</a:t>
              </a:r>
              <a:endParaRPr lang="en-CA" sz="2400" b="1" dirty="0">
                <a:solidFill>
                  <a:srgbClr val="7030A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447800" y="2362200"/>
              <a:ext cx="10668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248400" y="1981200"/>
              <a:ext cx="1295400" cy="0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724400" y="2362200"/>
              <a:ext cx="2362200" cy="0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447800" y="29718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1676400" y="3048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52400" y="2096616"/>
            <a:ext cx="8915400" cy="447814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The Monster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by JK Rowling</a:t>
            </a:r>
            <a:endParaRPr kumimoji="0" lang="en-C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Harry sniffed and a foul stench reached his nostrils – it was a mixture of old socks and rotting meat.</a:t>
            </a:r>
            <a:endParaRPr kumimoji="0" lang="en-C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And then he heard low, heavy breathing, followed by a rumbling, then a low grunting and the shuffling footsteps of gigantic feet. Ron pointed into the darkness; in the black mouth of the passage, something huge and horrendous was moving towards him. He shrank into the shadows and watched as it emerged into a patch of moonlight.  His heart pounded in his chest; he felt beads of sweat run down his back.  His body froze with terror</a:t>
            </a:r>
            <a:endParaRPr kumimoji="0" lang="en-C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It was a horrible sight. Twelve feet tall.  Its skin was a dull, granite grey, its lumpy body like a boulder with its small, bald head perched on top like a coconut. It had short legs as thick as tree trunks with flat, horny feet. The smell coming from it was powerful and sickening. It was holding a huge wooden club, which it dragged noisily along the floor because its arms were so long.</a:t>
            </a:r>
            <a:r>
              <a:rPr kumimoji="0" lang="en-C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0" y="1600200"/>
            <a:ext cx="7086601" cy="914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Watch the                      Video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ttp://theipodteacher.com/wp-content/uploads/2012/07/brainpop20j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838200"/>
            <a:ext cx="2666999" cy="2667000"/>
          </a:xfrm>
          <a:prstGeom prst="rect">
            <a:avLst/>
          </a:prstGeom>
          <a:noFill/>
        </p:spPr>
      </p:pic>
      <p:pic>
        <p:nvPicPr>
          <p:cNvPr id="7" name="Content Placeholder 5" descr="blank-page-notebook-28444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76600"/>
            <a:ext cx="8915400" cy="358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Writing with the 5 Senses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3733800"/>
            <a:ext cx="79248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1. What are the five senses?</a:t>
            </a:r>
            <a:endParaRPr lang="en-CA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2. What can you do to concentrate when thinking about writing with your senses?</a:t>
            </a:r>
            <a:endParaRPr lang="en-CA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3.  How can describing with your senses improve your writing?</a:t>
            </a:r>
            <a:endParaRPr lang="en-CA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4. What sense would you probably use to describe a piece of music?</a:t>
            </a:r>
            <a:endParaRPr lang="en-CA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5.  Where can you look to find more adjectives?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oceansbridge.com/paintings/artists/new/Johanne-Nicoline-Louise-Frimodt/Johanne-Nicoline-Louise-Frimodt-xx-A-Field-of-Buttercups-by-the-Coast-xx-Private-Coll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86200"/>
            <a:ext cx="4281887" cy="2971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60198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Vocabulary</a:t>
            </a:r>
            <a:endParaRPr lang="en-CA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43434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churning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froth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rhododendrons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mauve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nerve centre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buttercups </a:t>
            </a:r>
          </a:p>
          <a:p>
            <a:endParaRPr lang="en-CA" dirty="0"/>
          </a:p>
        </p:txBody>
      </p:sp>
      <p:pic>
        <p:nvPicPr>
          <p:cNvPr id="1028" name="Picture 4" descr="http://t.wallpaperweb.org/wallpaper/development/1600x1200/TWaterFrothIMG861801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515901"/>
            <a:ext cx="3124200" cy="2342099"/>
          </a:xfrm>
          <a:prstGeom prst="rect">
            <a:avLst/>
          </a:prstGeom>
          <a:noFill/>
        </p:spPr>
      </p:pic>
      <p:pic>
        <p:nvPicPr>
          <p:cNvPr id="1026" name="Picture 2" descr="http://www.crackers.gilliancards.com/BracebridgePhotosSPRING/Wk1/ChurningWa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3967" y="0"/>
            <a:ext cx="3400033" cy="25531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24600" y="4876800"/>
            <a:ext cx="381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n-CA" b="1" dirty="0"/>
          </a:p>
        </p:txBody>
      </p:sp>
      <p:pic>
        <p:nvPicPr>
          <p:cNvPr id="1030" name="Picture 6" descr="http://www.dailynews.lk/2008/12/02/z_p-viii-Nervous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219200"/>
            <a:ext cx="1968033" cy="21415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019800" y="2819400"/>
            <a:ext cx="381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n-CA" b="1" dirty="0"/>
          </a:p>
        </p:txBody>
      </p:sp>
      <p:sp>
        <p:nvSpPr>
          <p:cNvPr id="12" name="Oval 11"/>
          <p:cNvSpPr/>
          <p:nvPr/>
        </p:nvSpPr>
        <p:spPr>
          <a:xfrm>
            <a:off x="4953000" y="1295400"/>
            <a:ext cx="762000" cy="6858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32" name="Picture 8" descr="https://encrypted-tbn1.gstatic.com/images?q=tbn:ANd9GcQU28CZZRunKMODJYVAIgMmlDPVZiryBLN1YmWxndMf5XXfI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3200400"/>
            <a:ext cx="2286000" cy="3429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62400" y="5257800"/>
            <a:ext cx="381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</a:t>
            </a:r>
            <a:endParaRPr lang="en-CA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457200"/>
            <a:ext cx="381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n-CA" b="1" dirty="0"/>
          </a:p>
        </p:txBody>
      </p:sp>
      <p:pic>
        <p:nvPicPr>
          <p:cNvPr id="1034" name="Picture 10" descr="http://t0.gstatic.com/images?q=tbn:ANd9GcThcH1f9zf2cR0g8V1Fp9zmFQJWYT07J-iWYAq5H6KljNlDZXOuz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2590800"/>
            <a:ext cx="1524000" cy="1524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924800" y="3581400"/>
            <a:ext cx="381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n-CA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" y="4038600"/>
            <a:ext cx="381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F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20121214_1228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0720" y="0"/>
            <a:ext cx="4994879" cy="67438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</TotalTime>
  <Words>564</Words>
  <Application>Microsoft Office PowerPoint</Application>
  <PresentationFormat>On-screen Show (4:3)</PresentationFormat>
  <Paragraphs>75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In today’s lesson we will be learning about: </vt:lpstr>
      <vt:lpstr>Charlie  and the Chocolate Factory by Roald Dahl</vt:lpstr>
      <vt:lpstr>Slide 4</vt:lpstr>
      <vt:lpstr>Slide 5</vt:lpstr>
      <vt:lpstr>Slide 6</vt:lpstr>
      <vt:lpstr>Writing with the 5 Senses </vt:lpstr>
      <vt:lpstr>Vocabulary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Tavis du Preez</dc:creator>
  <cp:lastModifiedBy>Tavis du Preez</cp:lastModifiedBy>
  <cp:revision>93</cp:revision>
  <dcterms:created xsi:type="dcterms:W3CDTF">2013-12-04T01:09:35Z</dcterms:created>
  <dcterms:modified xsi:type="dcterms:W3CDTF">2015-12-09T07:04:28Z</dcterms:modified>
</cp:coreProperties>
</file>