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13" r:id="rId3"/>
    <p:sldId id="315" r:id="rId4"/>
    <p:sldId id="319" r:id="rId5"/>
    <p:sldId id="320" r:id="rId6"/>
    <p:sldId id="321" r:id="rId7"/>
    <p:sldId id="317" r:id="rId8"/>
    <p:sldId id="277" r:id="rId9"/>
    <p:sldId id="314" r:id="rId10"/>
    <p:sldId id="257" r:id="rId11"/>
    <p:sldId id="316" r:id="rId12"/>
    <p:sldId id="258" r:id="rId13"/>
    <p:sldId id="301" r:id="rId14"/>
    <p:sldId id="306" r:id="rId15"/>
    <p:sldId id="318" r:id="rId16"/>
    <p:sldId id="31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9CAD"/>
    <a:srgbClr val="798402"/>
    <a:srgbClr val="FEF7F1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45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01AEF-20C5-4674-9FA6-62E1CED87086}" type="datetimeFigureOut">
              <a:rPr lang="en-HK" smtClean="0"/>
              <a:t>4/1/2021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2E246-5209-49EB-9440-551D2BA9B1E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70857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181b2589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9181b2589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b="1"/>
              <a:t>Bell-Ringer or Do-Now</a:t>
            </a:r>
            <a:br>
              <a:rPr lang="en"/>
            </a:br>
            <a:r>
              <a:rPr lang="en"/>
              <a:t>Transitioning from the hallway into class can be a chaotic time. Use this slide to help students know what to expect as they come into the room, and change the instructions to fit your activity.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🍐 This is a Pear Deck Text Slide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🍐 To edit the type of question, go back to the "Ask Students a Question" in the Pear Deck sidebar.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951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9D829-EED2-4CB9-A16B-49AC325F94A7}" type="datetimeFigureOut">
              <a:rPr lang="en-GB" smtClean="0"/>
              <a:pPr/>
              <a:t>04/01/2021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5CF8B-F332-46AC-8FB7-58EEF44C176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drewclements.com/books-frindle.html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ontchangethislink.peardeckmagic.zone/?eyJ0eXBlIjoiZ29vZ2xlLXNsaWRlcy1hZGRvbi10ZW1wbGF0ZS1saWJyYXJ5IiwiY2xhc3NUaW1lIjoiYmVnaW5uaW5nIiwiY29udGVudElkIjoiaHR0cHM6Ly9kb2NzLmdvb2dsZS5jb20vcHJlc2VudGF0aW9uL2QvMWZUYlB4ZTN3ZzA1ekVDTE5MR0lxcm5MQUt4cWlUZGhlV2F4N1gyRC1mMVUvZWRpdCNzbGlkZT1pZC5nNWQxYWUyODkyY18wXzAiLCJzbGlkZUlkIjoiZzVkMWFlMjg5MmNfMF8wIiwicHJlc2VudGF0aW9uSWQiOiIxZlRiUHhlM3dnMDV6RUNMTkxHSXFybkxBS3hxaVRkaGVXYXg3WDJELWYxVSIsInRlbXBsYXRlTmFtZSI6IkFzIHlvdSBjb21lIGluIGFuZCBnZXQgc2V0dGxlZCwgZm9sbG93IHRoZXNlIGluc3RydWN0aW9ucyIsImxhc3RFZGl0ZWRCeSI6IjEwODgxNzc3ODc0OTQ2NzUyMzY2NiIsImNvbnRlbnRJbnN0YW5jZUlkIjoiMGYxMDRlNGE2NzliNGU5M2E4MTU0NzY3YjAzMTBmZDkifQ==pearId=magic-pear-metadata-identifier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M67zj-IKOk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avis\Documents\20_21\Grade%206\Semester%202\Unit%202%20Sarah%20Stout\Sara%20Cynthia%20Sylvia%20Stout!.wmv" TargetMode="External"/><Relationship Id="rId1" Type="http://schemas.microsoft.com/office/2007/relationships/media" Target="file:///C:\Users\tavis\Documents\20_21\Grade%206\Semester%202\Unit%202%20Sarah%20Stout\Sara%20Cynthia%20Sylvia%20Stout!.wmv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990600"/>
            <a:ext cx="7772400" cy="495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			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sz="6000" dirty="0"/>
              <a:t>G.T. English</a:t>
            </a:r>
            <a:br>
              <a:rPr lang="en-US" dirty="0"/>
            </a:br>
            <a:r>
              <a:rPr lang="en-US" sz="6000" b="1" i="1" dirty="0">
                <a:solidFill>
                  <a:srgbClr val="FF0000"/>
                </a:solidFill>
              </a:rPr>
              <a:t>Sarah Cynthia Sylvia Stout</a:t>
            </a:r>
            <a:br>
              <a:rPr lang="en-US" sz="6000" b="1" i="1" dirty="0">
                <a:solidFill>
                  <a:srgbClr val="FF0000"/>
                </a:solidFill>
              </a:rPr>
            </a:br>
            <a:r>
              <a:rPr lang="en-US" sz="6000" b="1" i="1" dirty="0">
                <a:solidFill>
                  <a:srgbClr val="FF0000"/>
                </a:solidFill>
              </a:rPr>
              <a:t>Would not Take the Garbage Out</a:t>
            </a:r>
            <a:br>
              <a:rPr lang="en-US" sz="4000" dirty="0"/>
            </a:br>
            <a:r>
              <a:rPr lang="en-US" dirty="0"/>
              <a:t>Daybook: p.157 - 158</a:t>
            </a:r>
            <a:br>
              <a:rPr lang="en-US" dirty="0"/>
            </a:br>
            <a:r>
              <a:rPr lang="en-US" dirty="0"/>
              <a:t>G.N. p.9 - 11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50472" y="67270"/>
            <a:ext cx="2266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Review</a:t>
            </a:r>
            <a:endParaRPr lang="en-GB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912167"/>
            <a:ext cx="63055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What kind of literary device is being used here? </a:t>
            </a:r>
            <a:endParaRPr lang="en-GB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76A6B8-B018-4FDF-A6C5-23830EB64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48047"/>
            <a:ext cx="6676190" cy="41619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799D53-0697-4537-8AE7-21DA0FAF55DE}"/>
              </a:ext>
            </a:extLst>
          </p:cNvPr>
          <p:cNvSpPr/>
          <p:nvPr/>
        </p:nvSpPr>
        <p:spPr>
          <a:xfrm>
            <a:off x="785395" y="1344036"/>
            <a:ext cx="7239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0CD607-0573-4517-A4D7-5D773975DDE5}"/>
              </a:ext>
            </a:extLst>
          </p:cNvPr>
          <p:cNvSpPr/>
          <p:nvPr/>
        </p:nvSpPr>
        <p:spPr>
          <a:xfrm>
            <a:off x="1101744" y="5484168"/>
            <a:ext cx="36819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Explain what hyperbole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is…</a:t>
            </a:r>
            <a:endParaRPr lang="en-GB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837910-62E5-4932-9260-1E136A7F4886}"/>
              </a:ext>
            </a:extLst>
          </p:cNvPr>
          <p:cNvSpPr txBox="1"/>
          <p:nvPr/>
        </p:nvSpPr>
        <p:spPr>
          <a:xfrm>
            <a:off x="4876800" y="5410200"/>
            <a:ext cx="381000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exaggeration when used in literature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used to make or emphasize a point. 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7408" y="1428677"/>
            <a:ext cx="3962943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the garbage broke the walls.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the garbage reached the sky.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garbage stretched across North America from New York to San Francisco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That the garbage killed Sarah Stout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472" y="67270"/>
            <a:ext cx="2266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Review</a:t>
            </a:r>
            <a:endParaRPr lang="en-GB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0167" y="762000"/>
            <a:ext cx="3260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What hyperbole do you</a:t>
            </a:r>
          </a:p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see in this poem?</a:t>
            </a:r>
            <a:endParaRPr lang="en-GB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7407" y="3657600"/>
            <a:ext cx="39629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What point is Shel Silverstein</a:t>
            </a:r>
          </a:p>
          <a:p>
            <a:pPr algn="ctr"/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Trying to make?</a:t>
            </a:r>
            <a:endParaRPr lang="en-GB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3E8DD2-8C79-4490-9FD1-850358FB9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4441"/>
          <a:stretch/>
        </p:blipFill>
        <p:spPr>
          <a:xfrm>
            <a:off x="4876800" y="28074"/>
            <a:ext cx="4191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2799C0-EA36-4BE5-B190-0303FD37223D}"/>
              </a:ext>
            </a:extLst>
          </p:cNvPr>
          <p:cNvSpPr txBox="1"/>
          <p:nvPr/>
        </p:nvSpPr>
        <p:spPr>
          <a:xfrm>
            <a:off x="457200" y="4267200"/>
            <a:ext cx="434340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the garbage / pollution problem in America was very serious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that there will be harmful consequences if they don’t deal with this problem soon enough.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9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9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914400"/>
            <a:ext cx="5130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In today’s lesson:</a:t>
            </a:r>
            <a:endParaRPr lang="en-GB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5065" y="1981200"/>
            <a:ext cx="49783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We will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learn to tell the difference between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</a:rPr>
              <a:t>details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and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sensory details</a:t>
            </a:r>
            <a:endParaRPr lang="en-US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endParaRPr lang="en-US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en-GB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5065" y="3515567"/>
            <a:ext cx="49783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We will learn come up with </a:t>
            </a:r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details</a:t>
            </a:r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&amp; </a:t>
            </a:r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sensory details</a:t>
            </a:r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that we will use later in our own sensory poem.</a:t>
            </a:r>
            <a:endParaRPr lang="en-GB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</p:cNvPr>
          <p:cNvSpPr txBox="1"/>
          <p:nvPr/>
        </p:nvSpPr>
        <p:spPr>
          <a:xfrm>
            <a:off x="4724400" y="1371600"/>
            <a:ext cx="3810000" cy="34778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 like to go to the beach. There is a lot of sand and some trees there. There are only small waves on the ocean  today. A lot of people like to play games on the beach and some are playing with balls in the water. They look and sound happy. There is also a lifeguard post with an emergency boat as well as change rooms and a number of restaurants.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0038" y="152400"/>
            <a:ext cx="73495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Read the following two paragraphs. </a:t>
            </a:r>
          </a:p>
          <a:p>
            <a:pPr algn="ctr"/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Then we will discuss which is more interesting and why.</a:t>
            </a:r>
            <a:endParaRPr lang="en-US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xtBox 7">
            <a:hlinkClick r:id="rId2"/>
          </p:cNvPr>
          <p:cNvSpPr txBox="1"/>
          <p:nvPr/>
        </p:nvSpPr>
        <p:spPr>
          <a:xfrm>
            <a:off x="838200" y="1371600"/>
            <a:ext cx="3810000" cy="34778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As I approach the beach, I begin to hear the gentle splashing of the waves and I can smell the salty freshness of the sea on the breeze. I step more lightly , more quickly and with a joyous bounce. Once there, I’m greeted with the jubilant uproar of children tossing balls, dogs barking playfully, splashing swimmers giggling, and shrieking with uproarious laughter. 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06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 A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106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 B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97903-F0C4-4DA7-9AB4-D6C1382B302C}"/>
              </a:ext>
            </a:extLst>
          </p:cNvPr>
          <p:cNvSpPr txBox="1"/>
          <p:nvPr/>
        </p:nvSpPr>
        <p:spPr>
          <a:xfrm>
            <a:off x="2209800" y="5053012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00B0F0"/>
                </a:solidFill>
              </a:rPr>
              <a:t>Which text contains more details about the beach?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7791B9-9C1E-424D-A598-8F980AB714A3}"/>
              </a:ext>
            </a:extLst>
          </p:cNvPr>
          <p:cNvSpPr txBox="1"/>
          <p:nvPr/>
        </p:nvSpPr>
        <p:spPr>
          <a:xfrm>
            <a:off x="3276600" y="54218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>
                <a:solidFill>
                  <a:srgbClr val="7030A0"/>
                </a:solidFill>
              </a:rPr>
              <a:t>Which text is more descriptive?</a:t>
            </a:r>
          </a:p>
        </p:txBody>
      </p:sp>
    </p:spTree>
    <p:extLst>
      <p:ext uri="{BB962C8B-B14F-4D97-AF65-F5344CB8AC3E}">
        <p14:creationId xmlns:p14="http://schemas.microsoft.com/office/powerpoint/2010/main" val="14086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9400" y="204692"/>
            <a:ext cx="18181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GN pg. 8</a:t>
            </a:r>
            <a:endParaRPr lang="en-GB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509F759-C20B-4C5C-9674-96BD152A7F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787638"/>
              </p:ext>
            </p:extLst>
          </p:nvPr>
        </p:nvGraphicFramePr>
        <p:xfrm>
          <a:off x="1295400" y="-130598"/>
          <a:ext cx="5105399" cy="7224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1" name="Acrobat Document" r:id="rId3" imgW="2833567" imgH="4009988" progId="Acrobat.Document.DC">
                  <p:embed/>
                </p:oleObj>
              </mc:Choice>
              <mc:Fallback>
                <p:oleObj name="Acrobat Document" r:id="rId3" imgW="2833567" imgH="400998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400" y="-130598"/>
                        <a:ext cx="5105399" cy="7224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EE704F6-6C9A-4A41-A7D5-B00190CFA0EC}"/>
              </a:ext>
            </a:extLst>
          </p:cNvPr>
          <p:cNvSpPr/>
          <p:nvPr/>
        </p:nvSpPr>
        <p:spPr>
          <a:xfrm>
            <a:off x="4648200" y="1981200"/>
            <a:ext cx="4190999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39758-C1EB-4482-84BD-49C7AC4B6FA8}"/>
              </a:ext>
            </a:extLst>
          </p:cNvPr>
          <p:cNvSpPr/>
          <p:nvPr/>
        </p:nvSpPr>
        <p:spPr>
          <a:xfrm>
            <a:off x="4648199" y="3128211"/>
            <a:ext cx="4190999" cy="10627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38C474-0B2E-4212-95FF-98B06962D8BB}"/>
              </a:ext>
            </a:extLst>
          </p:cNvPr>
          <p:cNvSpPr/>
          <p:nvPr/>
        </p:nvSpPr>
        <p:spPr>
          <a:xfrm>
            <a:off x="4648198" y="4190198"/>
            <a:ext cx="4190999" cy="7628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040145-F298-40AE-B51F-65E7D0496726}"/>
              </a:ext>
            </a:extLst>
          </p:cNvPr>
          <p:cNvSpPr/>
          <p:nvPr/>
        </p:nvSpPr>
        <p:spPr>
          <a:xfrm>
            <a:off x="4648197" y="4953000"/>
            <a:ext cx="4190999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7C5832-A701-4580-AE41-9AA05D78782D}"/>
              </a:ext>
            </a:extLst>
          </p:cNvPr>
          <p:cNvSpPr/>
          <p:nvPr/>
        </p:nvSpPr>
        <p:spPr>
          <a:xfrm>
            <a:off x="4648196" y="5410200"/>
            <a:ext cx="419099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B9A4C2-DAAC-498D-BC3F-087DD943F44C}"/>
              </a:ext>
            </a:extLst>
          </p:cNvPr>
          <p:cNvSpPr/>
          <p:nvPr/>
        </p:nvSpPr>
        <p:spPr>
          <a:xfrm>
            <a:off x="5943599" y="1593856"/>
            <a:ext cx="2895595" cy="387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B5B9E-8212-4746-800E-CD6B13232B28}"/>
              </a:ext>
            </a:extLst>
          </p:cNvPr>
          <p:cNvSpPr/>
          <p:nvPr/>
        </p:nvSpPr>
        <p:spPr>
          <a:xfrm>
            <a:off x="5861386" y="1616243"/>
            <a:ext cx="381000" cy="36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0257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AD80A9-8CE2-4EBC-9483-5BE50C5FA6C9}"/>
              </a:ext>
            </a:extLst>
          </p:cNvPr>
          <p:cNvSpPr/>
          <p:nvPr/>
        </p:nvSpPr>
        <p:spPr>
          <a:xfrm>
            <a:off x="6629400" y="204692"/>
            <a:ext cx="18181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GN pg. 9</a:t>
            </a:r>
            <a:endParaRPr lang="en-GB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1523008-4808-40A9-9E06-AE53846F84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56718"/>
              </p:ext>
            </p:extLst>
          </p:nvPr>
        </p:nvGraphicFramePr>
        <p:xfrm>
          <a:off x="1524000" y="304800"/>
          <a:ext cx="4729211" cy="669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7" name="Acrobat Document" r:id="rId3" imgW="2833567" imgH="4009988" progId="Acrobat.Document.DC">
                  <p:embed/>
                </p:oleObj>
              </mc:Choice>
              <mc:Fallback>
                <p:oleObj name="Acrobat Document" r:id="rId3" imgW="2833567" imgH="400998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304800"/>
                        <a:ext cx="4729211" cy="6692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96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51837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Homework: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GN pages 8 – 9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Due: tomorrow by 12:00 noon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Submit through </a:t>
            </a:r>
            <a:r>
              <a:rPr lang="en-US" sz="2400" b="1" dirty="0" err="1">
                <a:solidFill>
                  <a:srgbClr val="C00000"/>
                </a:solidFill>
              </a:rPr>
              <a:t>eClass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762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In Today’s lesson we learned: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3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6387300" y="3734700"/>
            <a:ext cx="2375700" cy="1675500"/>
          </a:xfrm>
          <a:prstGeom prst="roundRect">
            <a:avLst>
              <a:gd name="adj" fmla="val 702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600"/>
              </a:spcAft>
            </a:pPr>
            <a:b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Make sure you have a notebook and a pencil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3667425" y="3734700"/>
            <a:ext cx="2375700" cy="1675500"/>
          </a:xfrm>
          <a:prstGeom prst="roundRect">
            <a:avLst>
              <a:gd name="adj" fmla="val 702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Take out your </a:t>
            </a:r>
            <a:br>
              <a:rPr lang="en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Guiding Notes and open them on page</a:t>
            </a:r>
            <a:r>
              <a:rPr lang="en-HK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8-9.</a:t>
            </a:r>
            <a:endParaRPr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947550" y="3734700"/>
            <a:ext cx="2375700" cy="1675500"/>
          </a:xfrm>
          <a:prstGeom prst="roundRect">
            <a:avLst>
              <a:gd name="adj" fmla="val 702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Open your Daybook</a:t>
            </a:r>
            <a:endParaRPr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" dirty="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on page 157</a:t>
            </a:r>
            <a:endParaRPr dirty="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447" y="3566981"/>
            <a:ext cx="369078" cy="36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789" y="3566992"/>
            <a:ext cx="369075" cy="3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0124" y="3566982"/>
            <a:ext cx="369075" cy="369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>
            <a:hlinkClick r:id="rId6"/>
          </p:cNvPr>
          <p:cNvSpPr/>
          <p:nvPr/>
        </p:nvSpPr>
        <p:spPr>
          <a:xfrm>
            <a:off x="-63500" y="-47625"/>
            <a:ext cx="12600" cy="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7300" y="2308370"/>
            <a:ext cx="2279700" cy="107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75" y="1731112"/>
            <a:ext cx="1413050" cy="183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24AE4F-7FD1-4704-8455-0BD0B1365C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12" y="1690802"/>
            <a:ext cx="1326375" cy="18761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50472" y="67270"/>
            <a:ext cx="2266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Review</a:t>
            </a:r>
            <a:endParaRPr lang="en-GB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9076" y="990600"/>
            <a:ext cx="31564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What kind of rhyme</a:t>
            </a:r>
          </a:p>
          <a:p>
            <a:pPr algn="ctr"/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Is being used here?</a:t>
            </a:r>
            <a:r>
              <a:rPr lang="en-US" sz="2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en-GB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0" y="3105953"/>
            <a:ext cx="23892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Explain what </a:t>
            </a:r>
          </a:p>
          <a:p>
            <a:pPr algn="ctr"/>
            <a:r>
              <a:rPr lang="en-US" sz="2800" b="1" i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alliteration</a:t>
            </a:r>
            <a:r>
              <a:rPr lang="en-US" sz="2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is…</a:t>
            </a:r>
            <a:endParaRPr lang="en-GB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3080C9-EB6E-4D4F-A136-2F0A5AB48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9" y="1944707"/>
            <a:ext cx="2744796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90B7F-1A38-4272-86D9-C1183CF08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13930"/>
            <a:ext cx="4697979" cy="33073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415CF2-B5E4-4AE7-971E-CB2A1DC01077}"/>
              </a:ext>
            </a:extLst>
          </p:cNvPr>
          <p:cNvSpPr txBox="1"/>
          <p:nvPr/>
        </p:nvSpPr>
        <p:spPr>
          <a:xfrm>
            <a:off x="5943600" y="4114800"/>
            <a:ext cx="274320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it’s a kind of rhyme where multiple words in a line start with the same sound.  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iteration Award Winning Alliteration Teaching Video What is Alliteration">
            <a:hlinkClick r:id="" action="ppaction://media"/>
            <a:extLst>
              <a:ext uri="{FF2B5EF4-FFF2-40B4-BE49-F238E27FC236}">
                <a16:creationId xmlns:a16="http://schemas.microsoft.com/office/drawing/2014/main" id="{2C6910C4-0469-4CA2-8492-C2E49585F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6" y="1295400"/>
            <a:ext cx="9076267" cy="5105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9C4A1E-F8B6-4388-8754-82F21128BA8E}"/>
              </a:ext>
            </a:extLst>
          </p:cNvPr>
          <p:cNvSpPr/>
          <p:nvPr/>
        </p:nvSpPr>
        <p:spPr>
          <a:xfrm>
            <a:off x="76200" y="304800"/>
            <a:ext cx="3415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Alliteration</a:t>
            </a:r>
            <a:endParaRPr lang="en-GB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21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9C4A1E-F8B6-4388-8754-82F21128BA8E}"/>
              </a:ext>
            </a:extLst>
          </p:cNvPr>
          <p:cNvSpPr/>
          <p:nvPr/>
        </p:nvSpPr>
        <p:spPr>
          <a:xfrm>
            <a:off x="774686" y="5791200"/>
            <a:ext cx="4787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Tongue Twisters</a:t>
            </a:r>
            <a:endParaRPr lang="en-GB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75946-C743-4CAF-873C-EFC8C6EE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819400"/>
            <a:ext cx="1838326" cy="1852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0CFD2A-F27F-42B9-AEBD-037196CE2A72}"/>
              </a:ext>
            </a:extLst>
          </p:cNvPr>
          <p:cNvSpPr txBox="1"/>
          <p:nvPr/>
        </p:nvSpPr>
        <p:spPr>
          <a:xfrm>
            <a:off x="927086" y="3048000"/>
            <a:ext cx="46355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800" b="1" dirty="0">
                <a:solidFill>
                  <a:srgbClr val="B19CAD"/>
                </a:solidFill>
                <a:latin typeface="Bradley Hand ITC" panose="03070402050302030203" pitchFamily="66" charset="0"/>
              </a:rPr>
              <a:t>Any noise annoys an oyster, </a:t>
            </a:r>
          </a:p>
          <a:p>
            <a:r>
              <a:rPr lang="en-HK" sz="2800" b="1" dirty="0">
                <a:solidFill>
                  <a:srgbClr val="B19CAD"/>
                </a:solidFill>
                <a:latin typeface="Bradley Hand ITC" panose="03070402050302030203" pitchFamily="66" charset="0"/>
              </a:rPr>
              <a:t>But a noisy noise annoys an oyster more!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AC3AB-D1C2-4014-9DC3-9F6824E762B3}"/>
              </a:ext>
            </a:extLst>
          </p:cNvPr>
          <p:cNvSpPr/>
          <p:nvPr/>
        </p:nvSpPr>
        <p:spPr>
          <a:xfrm>
            <a:off x="5861947" y="6247670"/>
            <a:ext cx="3077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>
                <a:hlinkClick r:id="rId3"/>
              </a:rPr>
              <a:t>https://youtu.be/oM67zj-IKOk</a:t>
            </a:r>
            <a:r>
              <a:rPr lang="en-H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714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A8BBD-C59F-4A03-993A-E5FDD11ED7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7680"/>
            <a:ext cx="4499631" cy="5999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F0E73-A973-4125-9139-02CF8C5E3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64" y="457200"/>
            <a:ext cx="4523622" cy="60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2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01C5C3-2313-4687-B1EF-295E357B9200}"/>
              </a:ext>
            </a:extLst>
          </p:cNvPr>
          <p:cNvSpPr/>
          <p:nvPr/>
        </p:nvSpPr>
        <p:spPr>
          <a:xfrm>
            <a:off x="1650472" y="67270"/>
            <a:ext cx="2266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Review</a:t>
            </a:r>
            <a:endParaRPr lang="en-GB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89204E-05CB-4E7C-836F-F31837FD7087}"/>
              </a:ext>
            </a:extLst>
          </p:cNvPr>
          <p:cNvSpPr/>
          <p:nvPr/>
        </p:nvSpPr>
        <p:spPr>
          <a:xfrm>
            <a:off x="793231" y="1219200"/>
            <a:ext cx="256598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Lets listen to </a:t>
            </a:r>
          </a:p>
          <a:p>
            <a:pPr algn="ctr"/>
            <a:r>
              <a:rPr lang="en-US" sz="2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Shel Silverstein sing </a:t>
            </a:r>
          </a:p>
          <a:p>
            <a:pPr algn="ctr"/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 poem, </a:t>
            </a:r>
          </a:p>
          <a:p>
            <a:pPr algn="ctr"/>
            <a:r>
              <a:rPr lang="en-US" sz="24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Sarah Cynthia Sylvia Stout</a:t>
            </a:r>
          </a:p>
          <a:p>
            <a:pPr algn="ctr"/>
            <a:r>
              <a:rPr lang="en-US" sz="2400" b="1" i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Would </a:t>
            </a:r>
            <a:r>
              <a:rPr lang="en-US" sz="24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</a:t>
            </a:r>
            <a:r>
              <a:rPr lang="en-US" sz="2400" b="1" i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ot Take the Garbage Out</a:t>
            </a:r>
            <a:endParaRPr lang="en-GB" sz="2400" b="1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9B5A5-F60F-4811-97F0-67C3C6A88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19200"/>
            <a:ext cx="5270108" cy="46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9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ra Cynthia Sylvia Stout!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42512" y="0"/>
            <a:ext cx="92202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0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F3FD12-759F-4A6A-B3C8-059824B8B308}"/>
              </a:ext>
            </a:extLst>
          </p:cNvPr>
          <p:cNvSpPr/>
          <p:nvPr/>
        </p:nvSpPr>
        <p:spPr>
          <a:xfrm>
            <a:off x="1219200" y="533400"/>
            <a:ext cx="707450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What feeling / emotion </a:t>
            </a:r>
          </a:p>
          <a:p>
            <a:pPr algn="ctr"/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Do many of the words in</a:t>
            </a:r>
          </a:p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This poem make</a:t>
            </a:r>
          </a:p>
          <a:p>
            <a:pPr algn="ctr"/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You feel?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4017A7F-9F28-4E17-AEC7-B082D1E7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191000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Greasy napkins, cookie crumbs, </a:t>
            </a:r>
            <a:br>
              <a:rPr lang="en-US" sz="2400" i="1" dirty="0">
                <a:solidFill>
                  <a:schemeClr val="accent3">
                    <a:lumMod val="75000"/>
                  </a:schemeClr>
                </a:solidFill>
                <a:cs typeface="Arial" charset="0"/>
              </a:rPr>
            </a:br>
            <a:r>
              <a:rPr lang="en-US" sz="2400" i="1" dirty="0"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Globs of gooey bubble gum, </a:t>
            </a:r>
            <a:br>
              <a:rPr lang="en-US" sz="2400" i="1" dirty="0">
                <a:solidFill>
                  <a:schemeClr val="accent3">
                    <a:lumMod val="75000"/>
                  </a:schemeClr>
                </a:solidFill>
                <a:cs typeface="Arial" charset="0"/>
              </a:rPr>
            </a:br>
            <a:r>
              <a:rPr lang="en-US" sz="2400" i="1" dirty="0"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Cellophane from green baloney, </a:t>
            </a:r>
            <a:br>
              <a:rPr lang="en-US" sz="2400" i="1" dirty="0">
                <a:solidFill>
                  <a:schemeClr val="accent3">
                    <a:lumMod val="75000"/>
                  </a:schemeClr>
                </a:solidFill>
                <a:cs typeface="Arial" charset="0"/>
              </a:rPr>
            </a:br>
            <a:r>
              <a:rPr lang="en-US" sz="2400" i="1" dirty="0">
                <a:solidFill>
                  <a:schemeClr val="accent3">
                    <a:lumMod val="75000"/>
                  </a:schemeClr>
                </a:solidFill>
                <a:cs typeface="Arial" charset="0"/>
              </a:rPr>
              <a:t>Rubbery blubbery macaroni,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A68A68-2D9E-4871-A0A4-538FEBB1586D}"/>
              </a:ext>
            </a:extLst>
          </p:cNvPr>
          <p:cNvGrpSpPr/>
          <p:nvPr/>
        </p:nvGrpSpPr>
        <p:grpSpPr>
          <a:xfrm>
            <a:off x="5486400" y="3833019"/>
            <a:ext cx="3199598" cy="2722413"/>
            <a:chOff x="5486400" y="3833019"/>
            <a:chExt cx="3199598" cy="272241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CD86F7-E0A9-4DD5-8009-495B29458CC3}"/>
                </a:ext>
              </a:extLst>
            </p:cNvPr>
            <p:cNvSpPr txBox="1"/>
            <p:nvPr/>
          </p:nvSpPr>
          <p:spPr>
            <a:xfrm>
              <a:off x="5715000" y="6093767"/>
              <a:ext cx="2970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98402"/>
                  </a:solidFill>
                </a:rPr>
                <a:t>revulsion, disgust?</a:t>
              </a:r>
              <a:endParaRPr lang="en-GB" sz="2400" dirty="0">
                <a:solidFill>
                  <a:srgbClr val="79840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932C68-370C-44F3-8A21-FF81697E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3833019"/>
              <a:ext cx="30480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4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632</Words>
  <Application>Microsoft Office PowerPoint</Application>
  <PresentationFormat>On-screen Show (4:3)</PresentationFormat>
  <Paragraphs>70</Paragraphs>
  <Slides>17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Proxima Nova</vt:lpstr>
      <vt:lpstr>Arial</vt:lpstr>
      <vt:lpstr>Bradley Hand ITC</vt:lpstr>
      <vt:lpstr>Calibri</vt:lpstr>
      <vt:lpstr>Office Theme</vt:lpstr>
      <vt:lpstr>Acrobat Document</vt:lpstr>
      <vt:lpstr>                      G.T. English Sarah Cynthia Sylvia Stout Would not Take the Garbage Out Daybook: p.157 - 158 G.N. p.9 - 11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Tavis</dc:creator>
  <cp:lastModifiedBy>tavis</cp:lastModifiedBy>
  <cp:revision>285</cp:revision>
  <dcterms:created xsi:type="dcterms:W3CDTF">2014-05-13T22:08:31Z</dcterms:created>
  <dcterms:modified xsi:type="dcterms:W3CDTF">2021-01-04T01:50:22Z</dcterms:modified>
</cp:coreProperties>
</file>