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13" r:id="rId3"/>
    <p:sldId id="281" r:id="rId4"/>
    <p:sldId id="258" r:id="rId5"/>
    <p:sldId id="273" r:id="rId6"/>
    <p:sldId id="274" r:id="rId7"/>
    <p:sldId id="277" r:id="rId8"/>
    <p:sldId id="275" r:id="rId9"/>
    <p:sldId id="263" r:id="rId10"/>
    <p:sldId id="276" r:id="rId11"/>
    <p:sldId id="259" r:id="rId12"/>
    <p:sldId id="268" r:id="rId13"/>
    <p:sldId id="278" r:id="rId14"/>
    <p:sldId id="283" r:id="rId15"/>
    <p:sldId id="272" r:id="rId16"/>
    <p:sldId id="28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6D4E"/>
    <a:srgbClr val="1278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9" d="100"/>
          <a:sy n="99" d="100"/>
        </p:scale>
        <p:origin x="555" y="5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460A-5B47-4AEF-BAD5-7A424C6F9199}" type="datetimeFigureOut">
              <a:rPr lang="en-HK" smtClean="0"/>
              <a:t>17/1/2021</a:t>
            </a:fld>
            <a:endParaRPr lang="en-H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85C90-B7AA-4A8E-9EFC-4A67DCC9AF2F}" type="slidenum">
              <a:rPr lang="en-HK" smtClean="0"/>
              <a:t>‹#›</a:t>
            </a:fld>
            <a:endParaRPr lang="en-HK"/>
          </a:p>
        </p:txBody>
      </p:sp>
    </p:spTree>
    <p:extLst>
      <p:ext uri="{BB962C8B-B14F-4D97-AF65-F5344CB8AC3E}">
        <p14:creationId xmlns:p14="http://schemas.microsoft.com/office/powerpoint/2010/main" val="278286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181b2589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g9181b2589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b="1"/>
              <a:t>Bell-Ringer or Do-Now</a:t>
            </a:r>
            <a:br>
              <a:rPr lang="en"/>
            </a:br>
            <a:r>
              <a:rPr lang="en"/>
              <a:t>Transitioning from the hallway into class can be a chaotic time. Use this slide to help students know what to expect as they come into the room, and change the instructions to fit your activity.</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100"/>
              <a:buFont typeface="Arial"/>
              <a:buNone/>
            </a:pPr>
            <a:r>
              <a:rPr lang="en">
                <a:solidFill>
                  <a:schemeClr val="dk1"/>
                </a:solidFill>
              </a:rPr>
              <a:t>🍐 This is a Pear Deck Text Slide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To edit the type of question, go back to the "Ask Students a Question" in the Pear Deck sidebar.</a:t>
            </a:r>
            <a:endParaRPr>
              <a:solidFill>
                <a:schemeClr val="dk1"/>
              </a:solidFill>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516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D9D829-EED2-4CB9-A16B-49AC325F94A7}" type="datetimeFigureOut">
              <a:rPr lang="en-GB" smtClean="0"/>
              <a:pPr/>
              <a:t>17/01/2021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85CF8B-F332-46AC-8FB7-58EEF44C1769}"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9D829-EED2-4CB9-A16B-49AC325F94A7}" type="datetimeFigureOut">
              <a:rPr lang="en-GB" smtClean="0"/>
              <a:pPr/>
              <a:t>17/01/2021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5CF8B-F332-46AC-8FB7-58EEF44C176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hyperlink" Target="file:///\\localhost\Volumes\KINGSTON\Week%2018%20Trouble\Knee%20High%20Man%20Book%20Presentation.ppt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ltDXC8FUpfc&amp;t=284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ZUYlB4ZTN3ZzA1ekVDTE5MR0lxcm5MQUt4cWlUZGhlV2F4N1gyRC1mMVUvZWRpdCNzbGlkZT1pZC5nNWQxYWUyODkyY18wXzAiLCJzbGlkZUlkIjoiZzVkMWFlMjg5MmNfMF8wIiwicHJlc2VudGF0aW9uSWQiOiIxZlRiUHhlM3dnMDV6RUNMTkxHSXFybkxBS3hxaVRkaGVXYXg3WDJELWYxVSIsInRlbXBsYXRlTmFtZSI6IkFzIHlvdSBjb21lIGluIGFuZCBnZXQgc2V0dGxlZCwgZm9sbG93IHRoZXNlIGluc3RydWN0aW9ucyIsImxhc3RFZGl0ZWRCeSI6IjEwODgxNzc3ODc0OTQ2NzUyMzY2NiIsImNvbnRlbnRJbnN0YW5jZUlkIjoiMGYxMDRlNGE2NzliNGU5M2E4MTU0NzY3YjAzMTBmZDkifQ==pearId=magic-pear-metadata-identifier" TargetMode="Externa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www.scholastic.com/teachers/contributor/julius-lester"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95400" y="990600"/>
            <a:ext cx="6324600" cy="3124200"/>
          </a:xfrm>
        </p:spPr>
        <p:txBody>
          <a:bodyPr>
            <a:normAutofit fontScale="90000"/>
          </a:bodyPr>
          <a:lstStyle/>
          <a:p>
            <a:pPr algn="l"/>
            <a:r>
              <a:rPr lang="en-US" dirty="0"/>
              <a:t>			</a:t>
            </a:r>
            <a:br>
              <a:rPr lang="en-US" dirty="0"/>
            </a:br>
            <a:r>
              <a:rPr lang="en-US" sz="6000" dirty="0"/>
              <a:t>G.T. English</a:t>
            </a:r>
            <a:br>
              <a:rPr lang="en-US" dirty="0"/>
            </a:br>
            <a:r>
              <a:rPr lang="en-US" sz="6000" b="1" i="1" dirty="0">
                <a:solidFill>
                  <a:srgbClr val="12782D"/>
                </a:solidFill>
              </a:rPr>
              <a:t>What is Trouble?</a:t>
            </a:r>
            <a:br>
              <a:rPr lang="en-US" sz="4000" dirty="0"/>
            </a:br>
            <a:r>
              <a:rPr lang="en-US" dirty="0"/>
              <a:t>Daybook: p.161 - 164</a:t>
            </a:r>
            <a:br>
              <a:rPr lang="en-US" dirty="0"/>
            </a:br>
            <a:r>
              <a:rPr lang="en-US" dirty="0"/>
              <a:t>G.N. p.11 - 13</a:t>
            </a:r>
            <a:br>
              <a:rPr lang="en-US" dirty="0"/>
            </a:br>
            <a:br>
              <a:rPr lang="en-US" dirty="0"/>
            </a:br>
            <a:br>
              <a:rPr lang="en-US" dirty="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jpg"/>
          <p:cNvPicPr>
            <a:picLocks noChangeAspect="1"/>
          </p:cNvPicPr>
          <p:nvPr/>
        </p:nvPicPr>
        <p:blipFill rotWithShape="1">
          <a:blip r:embed="rId2" cstate="print">
            <a:extLst>
              <a:ext uri="{28A0092B-C50C-407E-A947-70E740481C1C}">
                <a14:useLocalDpi xmlns:a14="http://schemas.microsoft.com/office/drawing/2010/main" val="0"/>
              </a:ext>
            </a:extLst>
          </a:blip>
          <a:srcRect r="16307"/>
          <a:stretch/>
        </p:blipFill>
        <p:spPr>
          <a:xfrm>
            <a:off x="-25400" y="8467"/>
            <a:ext cx="5086021" cy="7086600"/>
          </a:xfrm>
          <a:prstGeom prst="rect">
            <a:avLst/>
          </a:prstGeom>
        </p:spPr>
      </p:pic>
      <p:pic>
        <p:nvPicPr>
          <p:cNvPr id="3" name="Picture 2" descr="IMG_0001_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7322" y="0"/>
            <a:ext cx="5227278" cy="6858000"/>
          </a:xfrm>
          <a:prstGeom prst="rect">
            <a:avLst/>
          </a:prstGeom>
        </p:spPr>
      </p:pic>
      <p:sp>
        <p:nvSpPr>
          <p:cNvPr id="4" name="Right Arrow Callout 3">
            <a:hlinkClick r:id="rId4" action="ppaction://hlinkpres?slideindex=1&amp;slidetitle="/>
          </p:cNvPr>
          <p:cNvSpPr/>
          <p:nvPr/>
        </p:nvSpPr>
        <p:spPr>
          <a:xfrm rot="20808287">
            <a:off x="304800" y="3962400"/>
            <a:ext cx="1295400" cy="838200"/>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Link to story ppt.</a:t>
            </a:r>
          </a:p>
        </p:txBody>
      </p:sp>
    </p:spTree>
    <p:extLst>
      <p:ext uri="{BB962C8B-B14F-4D97-AF65-F5344CB8AC3E}">
        <p14:creationId xmlns:p14="http://schemas.microsoft.com/office/powerpoint/2010/main" val="2133304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62400" y="990600"/>
            <a:ext cx="3810000" cy="1938992"/>
          </a:xfrm>
          <a:prstGeom prst="rect">
            <a:avLst/>
          </a:prstGeom>
          <a:noFill/>
        </p:spPr>
        <p:txBody>
          <a:bodyPr wrap="square" rtlCol="0">
            <a:spAutoFit/>
          </a:bodyPr>
          <a:lstStyle/>
          <a:p>
            <a:r>
              <a:rPr lang="en-US" sz="4000" b="1" dirty="0">
                <a:solidFill>
                  <a:srgbClr val="008000"/>
                </a:solidFill>
              </a:rPr>
              <a:t>So, what do you think the story means?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f (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304800"/>
            <a:ext cx="3622675" cy="5527827"/>
          </a:xfrm>
          <a:prstGeom prst="rect">
            <a:avLst/>
          </a:prstGeom>
        </p:spPr>
      </p:pic>
      <p:sp>
        <p:nvSpPr>
          <p:cNvPr id="5" name="TextBox 4"/>
          <p:cNvSpPr txBox="1"/>
          <p:nvPr/>
        </p:nvSpPr>
        <p:spPr>
          <a:xfrm>
            <a:off x="838200" y="1371600"/>
            <a:ext cx="3352800" cy="830997"/>
          </a:xfrm>
          <a:prstGeom prst="rect">
            <a:avLst/>
          </a:prstGeom>
          <a:noFill/>
        </p:spPr>
        <p:txBody>
          <a:bodyPr wrap="square" rtlCol="0">
            <a:spAutoFit/>
          </a:bodyPr>
          <a:lstStyle/>
          <a:p>
            <a:r>
              <a:rPr lang="en-US" sz="2400" b="1" dirty="0">
                <a:solidFill>
                  <a:schemeClr val="accent6">
                    <a:lumMod val="50000"/>
                  </a:schemeClr>
                </a:solidFill>
              </a:rPr>
              <a:t>Now, what do you think the story means?</a:t>
            </a:r>
          </a:p>
        </p:txBody>
      </p:sp>
      <p:sp>
        <p:nvSpPr>
          <p:cNvPr id="3" name="Rectangle 2"/>
          <p:cNvSpPr/>
          <p:nvPr/>
        </p:nvSpPr>
        <p:spPr>
          <a:xfrm>
            <a:off x="685800" y="685800"/>
            <a:ext cx="4240313" cy="461665"/>
          </a:xfrm>
          <a:prstGeom prst="rect">
            <a:avLst/>
          </a:prstGeom>
          <a:noFill/>
        </p:spPr>
        <p:txBody>
          <a:bodyPr wrap="none" lIns="91440" tIns="45720" rIns="91440" bIns="45720">
            <a:spAutoFit/>
          </a:bodyPr>
          <a:lstStyle/>
          <a:p>
            <a:pPr algn="ctr"/>
            <a:r>
              <a:rPr lang="en-US" sz="2400" b="1" dirty="0">
                <a:ln w="1905"/>
                <a:solidFill>
                  <a:srgbClr val="008000"/>
                </a:solidFill>
                <a:effectLst>
                  <a:innerShdw blurRad="69850" dist="43180" dir="5400000">
                    <a:srgbClr val="000000">
                      <a:alpha val="65000"/>
                    </a:srgbClr>
                  </a:innerShdw>
                </a:effectLst>
              </a:rPr>
              <a:t>Read the book leaf on the right.</a:t>
            </a:r>
          </a:p>
        </p:txBody>
      </p:sp>
      <p:sp>
        <p:nvSpPr>
          <p:cNvPr id="6" name="TextBox 5"/>
          <p:cNvSpPr txBox="1"/>
          <p:nvPr/>
        </p:nvSpPr>
        <p:spPr>
          <a:xfrm>
            <a:off x="533400" y="3352800"/>
            <a:ext cx="4038600" cy="646331"/>
          </a:xfrm>
          <a:prstGeom prst="rect">
            <a:avLst/>
          </a:prstGeom>
          <a:noFill/>
        </p:spPr>
        <p:txBody>
          <a:bodyPr wrap="square" rtlCol="0">
            <a:spAutoFit/>
          </a:bodyPr>
          <a:lstStyle/>
          <a:p>
            <a:r>
              <a:rPr lang="en-US" dirty="0"/>
              <a:t>Discuss in your groups and be ready with good reasons to back up your position</a:t>
            </a:r>
          </a:p>
        </p:txBody>
      </p:sp>
      <p:sp>
        <p:nvSpPr>
          <p:cNvPr id="7" name="TextBox 6"/>
          <p:cNvSpPr txBox="1"/>
          <p:nvPr/>
        </p:nvSpPr>
        <p:spPr>
          <a:xfrm>
            <a:off x="914400" y="2286000"/>
            <a:ext cx="3733800" cy="923330"/>
          </a:xfrm>
          <a:prstGeom prst="rect">
            <a:avLst/>
          </a:prstGeom>
          <a:noFill/>
        </p:spPr>
        <p:txBody>
          <a:bodyPr wrap="square" rtlCol="0">
            <a:spAutoFit/>
          </a:bodyPr>
          <a:lstStyle/>
          <a:p>
            <a:r>
              <a:rPr lang="en-US" b="1" dirty="0">
                <a:solidFill>
                  <a:srgbClr val="984807"/>
                </a:solidFill>
              </a:rPr>
              <a:t>In this story, which character represents the black slave and which represents the white slave owner?</a:t>
            </a:r>
          </a:p>
        </p:txBody>
      </p:sp>
      <p:cxnSp>
        <p:nvCxnSpPr>
          <p:cNvPr id="9" name="Straight Connector 8"/>
          <p:cNvCxnSpPr/>
          <p:nvPr/>
        </p:nvCxnSpPr>
        <p:spPr>
          <a:xfrm>
            <a:off x="5410200" y="1676400"/>
            <a:ext cx="3276600" cy="0"/>
          </a:xfrm>
          <a:prstGeom prst="line">
            <a:avLst/>
          </a:prstGeom>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410200" y="1905000"/>
            <a:ext cx="3276600" cy="0"/>
          </a:xfrm>
          <a:prstGeom prst="line">
            <a:avLst/>
          </a:prstGeom>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10200" y="2209800"/>
            <a:ext cx="1828800" cy="0"/>
          </a:xfrm>
          <a:prstGeom prst="line">
            <a:avLst/>
          </a:prstGeom>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91400" y="1447800"/>
            <a:ext cx="1295400" cy="0"/>
          </a:xfrm>
          <a:prstGeom prst="line">
            <a:avLst/>
          </a:prstGeom>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2500"/>
                            </p:stCondLst>
                            <p:childTnLst>
                              <p:par>
                                <p:cTn id="9" presetID="16" presetClass="entr" presetSubtype="21"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45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5000"/>
                            </p:stCondLst>
                            <p:childTnLst>
                              <p:par>
                                <p:cTn id="21" presetID="16" presetClass="entr" presetSubtype="2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ppt_y</p:attrName>
                                        </p:attrNameLst>
                                      </p:cBhvr>
                                      <p:tavLst>
                                        <p:tav tm="0">
                                          <p:val>
                                            <p:strVal val="#ppt_y+#ppt_h*1.125000"/>
                                          </p:val>
                                        </p:tav>
                                        <p:tav tm="100000">
                                          <p:val>
                                            <p:strVal val="#ppt_y"/>
                                          </p:val>
                                        </p:tav>
                                      </p:tavLst>
                                    </p:anim>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38CCF1E5-DD42-4B0D-BC9F-6EAEF5EC513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4000" contrast="100000"/>
                    </a14:imgEffect>
                  </a14:imgLayer>
                </a14:imgProps>
              </a:ext>
              <a:ext uri="{28A0092B-C50C-407E-A947-70E740481C1C}">
                <a14:useLocalDpi xmlns:a14="http://schemas.microsoft.com/office/drawing/2010/main" val="0"/>
              </a:ext>
            </a:extLst>
          </a:blip>
          <a:stretch>
            <a:fillRect/>
          </a:stretch>
        </p:blipFill>
        <p:spPr>
          <a:xfrm>
            <a:off x="2922309" y="22781"/>
            <a:ext cx="4777505" cy="6858000"/>
          </a:xfrm>
          <a:prstGeom prst="rect">
            <a:avLst/>
          </a:prstGeom>
        </p:spPr>
      </p:pic>
      <p:sp>
        <p:nvSpPr>
          <p:cNvPr id="3" name="TextBox 2"/>
          <p:cNvSpPr txBox="1"/>
          <p:nvPr/>
        </p:nvSpPr>
        <p:spPr>
          <a:xfrm rot="824355">
            <a:off x="6298988" y="553256"/>
            <a:ext cx="1524000" cy="609600"/>
          </a:xfrm>
          <a:prstGeom prst="rect">
            <a:avLst/>
          </a:prstGeom>
          <a:noFill/>
        </p:spPr>
        <p:txBody>
          <a:bodyPr wrap="square" rtlCol="0">
            <a:spAutoFit/>
          </a:bodyPr>
          <a:lstStyle/>
          <a:p>
            <a:r>
              <a:rPr lang="en-US" sz="2400" b="1" dirty="0">
                <a:solidFill>
                  <a:srgbClr val="FF0000"/>
                </a:solidFill>
              </a:rPr>
              <a:t>GN. pg 12</a:t>
            </a:r>
          </a:p>
          <a:p>
            <a:endParaRPr lang="en-US" sz="900" b="1" dirty="0">
              <a:solidFill>
                <a:schemeClr val="accent2">
                  <a:lumMod val="75000"/>
                </a:schemeClr>
              </a:solidFill>
            </a:endParaRPr>
          </a:p>
        </p:txBody>
      </p:sp>
      <p:sp>
        <p:nvSpPr>
          <p:cNvPr id="6" name="TextBox 5"/>
          <p:cNvSpPr txBox="1"/>
          <p:nvPr/>
        </p:nvSpPr>
        <p:spPr>
          <a:xfrm>
            <a:off x="990600" y="1752600"/>
            <a:ext cx="1905000" cy="1200328"/>
          </a:xfrm>
          <a:prstGeom prst="rect">
            <a:avLst/>
          </a:prstGeom>
          <a:noFill/>
        </p:spPr>
        <p:txBody>
          <a:bodyPr wrap="square" rtlCol="0">
            <a:spAutoFit/>
          </a:bodyPr>
          <a:lstStyle/>
          <a:p>
            <a:r>
              <a:rPr lang="en-US" sz="2400" b="1" dirty="0">
                <a:solidFill>
                  <a:srgbClr val="008000"/>
                </a:solidFill>
              </a:rPr>
              <a:t>So, what do you think the story means?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descr="A person wearing glasses and looking at the camera&#10;&#10;Description automatically generated">
            <a:hlinkClick r:id="rId2"/>
            <a:extLst>
              <a:ext uri="{FF2B5EF4-FFF2-40B4-BE49-F238E27FC236}">
                <a16:creationId xmlns:a16="http://schemas.microsoft.com/office/drawing/2014/main" id="{9EAB8F50-18A3-43E8-9348-254D626DCFBE}"/>
              </a:ext>
            </a:extLst>
          </p:cNvPr>
          <p:cNvPicPr>
            <a:picLocks noChangeAspect="1"/>
          </p:cNvPicPr>
          <p:nvPr/>
        </p:nvPicPr>
        <p:blipFill rotWithShape="1">
          <a:blip r:embed="rId3">
            <a:extLst>
              <a:ext uri="{28A0092B-C50C-407E-A947-70E740481C1C}">
                <a14:useLocalDpi xmlns:a14="http://schemas.microsoft.com/office/drawing/2010/main" val="0"/>
              </a:ext>
            </a:extLst>
          </a:blip>
          <a:srcRect t="2939" r="-1" b="1446"/>
          <a:stretch/>
        </p:blipFill>
        <p:spPr>
          <a:xfrm rot="21480000">
            <a:off x="853377" y="1003258"/>
            <a:ext cx="7437246" cy="4764396"/>
          </a:xfrm>
          <a:prstGeom prst="rect">
            <a:avLst/>
          </a:prstGeom>
        </p:spPr>
      </p:pic>
    </p:spTree>
    <p:extLst>
      <p:ext uri="{BB962C8B-B14F-4D97-AF65-F5344CB8AC3E}">
        <p14:creationId xmlns:p14="http://schemas.microsoft.com/office/powerpoint/2010/main" val="64719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53B682-CBBF-4257-B5FF-D65B193D8952}"/>
              </a:ext>
            </a:extLst>
          </p:cNvPr>
          <p:cNvSpPr txBox="1"/>
          <p:nvPr/>
        </p:nvSpPr>
        <p:spPr>
          <a:xfrm>
            <a:off x="762000" y="1371600"/>
            <a:ext cx="8229600" cy="258532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HK" b="1" dirty="0">
                <a:solidFill>
                  <a:srgbClr val="866D4E"/>
                </a:solidFill>
              </a:rPr>
              <a:t>Folktales are ‘the people’s stories’</a:t>
            </a:r>
          </a:p>
          <a:p>
            <a:pPr marL="285750" indent="-285750">
              <a:lnSpc>
                <a:spcPct val="200000"/>
              </a:lnSpc>
              <a:buFont typeface="Arial" panose="020B0604020202020204" pitchFamily="34" charset="0"/>
              <a:buChar char="•"/>
            </a:pPr>
            <a:r>
              <a:rPr lang="en-HK" b="1" dirty="0">
                <a:solidFill>
                  <a:srgbClr val="866D4E"/>
                </a:solidFill>
              </a:rPr>
              <a:t>Folktales were once oral stories passed down from generation to generation.</a:t>
            </a:r>
          </a:p>
          <a:p>
            <a:pPr marL="285750" indent="-285750">
              <a:lnSpc>
                <a:spcPct val="200000"/>
              </a:lnSpc>
              <a:buFont typeface="Arial" panose="020B0604020202020204" pitchFamily="34" charset="0"/>
              <a:buChar char="•"/>
            </a:pPr>
            <a:r>
              <a:rPr lang="en-HK" b="1" dirty="0">
                <a:solidFill>
                  <a:srgbClr val="866D4E"/>
                </a:solidFill>
              </a:rPr>
              <a:t>Sometimes we MUST know the cultural background of a story in order to be able to understand it.</a:t>
            </a:r>
          </a:p>
          <a:p>
            <a:endParaRPr lang="en-HK" dirty="0"/>
          </a:p>
        </p:txBody>
      </p:sp>
      <p:sp>
        <p:nvSpPr>
          <p:cNvPr id="4" name="Rectangle 3">
            <a:extLst>
              <a:ext uri="{FF2B5EF4-FFF2-40B4-BE49-F238E27FC236}">
                <a16:creationId xmlns:a16="http://schemas.microsoft.com/office/drawing/2014/main" id="{69E77487-E9BC-4505-843D-9A74A1A09471}"/>
              </a:ext>
            </a:extLst>
          </p:cNvPr>
          <p:cNvSpPr/>
          <p:nvPr/>
        </p:nvSpPr>
        <p:spPr>
          <a:xfrm>
            <a:off x="762000" y="602159"/>
            <a:ext cx="7001981"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400" b="1" dirty="0">
                <a:solidFill>
                  <a:srgbClr val="008000"/>
                </a:solidFill>
              </a:rPr>
              <a:t>In Today’s lesson we learned:</a:t>
            </a:r>
            <a:endParaRPr lang="en-GB" sz="4400" b="1" dirty="0">
              <a:solidFill>
                <a:srgbClr val="008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44F519-53C2-4A97-AAF7-28E7959771AE}"/>
              </a:ext>
            </a:extLst>
          </p:cNvPr>
          <p:cNvSpPr txBox="1"/>
          <p:nvPr/>
        </p:nvSpPr>
        <p:spPr>
          <a:xfrm>
            <a:off x="1371600" y="990600"/>
            <a:ext cx="4648200" cy="1261884"/>
          </a:xfrm>
          <a:prstGeom prst="rect">
            <a:avLst/>
          </a:prstGeom>
          <a:noFill/>
        </p:spPr>
        <p:txBody>
          <a:bodyPr wrap="square" rtlCol="0">
            <a:spAutoFit/>
          </a:bodyPr>
          <a:lstStyle/>
          <a:p>
            <a:endParaRPr lang="en-HK" sz="4000" b="1" dirty="0">
              <a:solidFill>
                <a:srgbClr val="866D4E"/>
              </a:solidFill>
            </a:endParaRPr>
          </a:p>
          <a:p>
            <a:r>
              <a:rPr lang="en-HK" b="1" dirty="0">
                <a:solidFill>
                  <a:srgbClr val="866D4E"/>
                </a:solidFill>
              </a:rPr>
              <a:t>GN. Pp 11-12</a:t>
            </a:r>
          </a:p>
          <a:p>
            <a:r>
              <a:rPr lang="en-HK" b="1" dirty="0">
                <a:solidFill>
                  <a:srgbClr val="866D4E"/>
                </a:solidFill>
              </a:rPr>
              <a:t>Due tomorrow by 12:00 noon</a:t>
            </a:r>
          </a:p>
        </p:txBody>
      </p:sp>
      <p:sp>
        <p:nvSpPr>
          <p:cNvPr id="4" name="Rectangle 3">
            <a:extLst>
              <a:ext uri="{FF2B5EF4-FFF2-40B4-BE49-F238E27FC236}">
                <a16:creationId xmlns:a16="http://schemas.microsoft.com/office/drawing/2014/main" id="{99C30892-2D26-4C5A-9B74-8B8803CDDB8A}"/>
              </a:ext>
            </a:extLst>
          </p:cNvPr>
          <p:cNvSpPr/>
          <p:nvPr/>
        </p:nvSpPr>
        <p:spPr>
          <a:xfrm>
            <a:off x="1371600" y="838200"/>
            <a:ext cx="2863284"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HK" sz="4400" dirty="0">
                <a:solidFill>
                  <a:srgbClr val="12782D"/>
                </a:solidFill>
              </a:rPr>
              <a:t>Homework:</a:t>
            </a:r>
          </a:p>
        </p:txBody>
      </p:sp>
    </p:spTree>
    <p:extLst>
      <p:ext uri="{BB962C8B-B14F-4D97-AF65-F5344CB8AC3E}">
        <p14:creationId xmlns:p14="http://schemas.microsoft.com/office/powerpoint/2010/main" val="230848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p:nvPr/>
        </p:nvSpPr>
        <p:spPr>
          <a:xfrm>
            <a:off x="6387300" y="2577298"/>
            <a:ext cx="2375700" cy="1675500"/>
          </a:xfrm>
          <a:prstGeom prst="roundRect">
            <a:avLst>
              <a:gd name="adj" fmla="val 7020"/>
            </a:avLst>
          </a:prstGeom>
          <a:solidFill>
            <a:srgbClr val="FFFFFF"/>
          </a:solidFill>
          <a:ln>
            <a:noFill/>
          </a:ln>
        </p:spPr>
        <p:txBody>
          <a:bodyPr spcFirstLastPara="1" wrap="square" lIns="91425" tIns="91425" rIns="91425" bIns="91425" anchor="ctr" anchorCtr="0">
            <a:noAutofit/>
          </a:bodyPr>
          <a:lstStyle/>
          <a:p>
            <a:pPr algn="ctr">
              <a:lnSpc>
                <a:spcPct val="115000"/>
              </a:lnSpc>
              <a:spcAft>
                <a:spcPts val="1600"/>
              </a:spcAft>
            </a:pPr>
            <a:br>
              <a:rPr lang="en">
                <a:solidFill>
                  <a:schemeClr val="dk2"/>
                </a:solidFill>
                <a:latin typeface="Proxima Nova"/>
                <a:ea typeface="Proxima Nova"/>
                <a:cs typeface="Proxima Nova"/>
                <a:sym typeface="Proxima Nova"/>
              </a:rPr>
            </a:br>
            <a:r>
              <a:rPr lang="en">
                <a:solidFill>
                  <a:schemeClr val="dk2"/>
                </a:solidFill>
                <a:latin typeface="Proxima Nova"/>
                <a:ea typeface="Proxima Nova"/>
                <a:cs typeface="Proxima Nova"/>
                <a:sym typeface="Proxima Nova"/>
              </a:rPr>
              <a:t>Make sure you have a notebook and a pencil</a:t>
            </a:r>
            <a:endParaRPr>
              <a:solidFill>
                <a:schemeClr val="dk1"/>
              </a:solidFill>
              <a:latin typeface="Calibri"/>
              <a:ea typeface="Calibri"/>
              <a:cs typeface="Calibri"/>
              <a:sym typeface="Calibri"/>
            </a:endParaRPr>
          </a:p>
        </p:txBody>
      </p:sp>
      <p:sp>
        <p:nvSpPr>
          <p:cNvPr id="61" name="Google Shape;61;p14"/>
          <p:cNvSpPr/>
          <p:nvPr/>
        </p:nvSpPr>
        <p:spPr>
          <a:xfrm>
            <a:off x="3667425" y="2577298"/>
            <a:ext cx="2375700" cy="1675500"/>
          </a:xfrm>
          <a:prstGeom prst="roundRect">
            <a:avLst>
              <a:gd name="adj" fmla="val 7020"/>
            </a:avLst>
          </a:prstGeom>
          <a:solidFill>
            <a:srgbClr val="FFFFFF"/>
          </a:solidFill>
          <a:ln>
            <a:noFill/>
          </a:ln>
        </p:spPr>
        <p:txBody>
          <a:bodyPr spcFirstLastPara="1" wrap="square" lIns="91425" tIns="91425" rIns="91425" bIns="91425" anchor="ctr" anchorCtr="0">
            <a:noAutofit/>
          </a:bodyPr>
          <a:lstStyle/>
          <a:p>
            <a:pPr algn="ctr"/>
            <a:endParaRPr dirty="0">
              <a:solidFill>
                <a:schemeClr val="dk2"/>
              </a:solidFill>
              <a:latin typeface="Proxima Nova"/>
              <a:ea typeface="Proxima Nova"/>
              <a:cs typeface="Proxima Nova"/>
              <a:sym typeface="Proxima Nova"/>
            </a:endParaRPr>
          </a:p>
          <a:p>
            <a:pPr algn="ctr"/>
            <a:r>
              <a:rPr lang="en" dirty="0">
                <a:solidFill>
                  <a:schemeClr val="dk2"/>
                </a:solidFill>
                <a:latin typeface="Proxima Nova"/>
                <a:ea typeface="Proxima Nova"/>
                <a:cs typeface="Proxima Nova"/>
                <a:sym typeface="Proxima Nova"/>
              </a:rPr>
              <a:t>Take out your </a:t>
            </a:r>
            <a:br>
              <a:rPr lang="en" dirty="0">
                <a:solidFill>
                  <a:schemeClr val="dk2"/>
                </a:solidFill>
                <a:latin typeface="Proxima Nova"/>
                <a:ea typeface="Proxima Nova"/>
                <a:cs typeface="Proxima Nova"/>
                <a:sym typeface="Proxima Nova"/>
              </a:rPr>
            </a:br>
            <a:r>
              <a:rPr lang="en" dirty="0">
                <a:solidFill>
                  <a:schemeClr val="dk2"/>
                </a:solidFill>
                <a:latin typeface="Proxima Nova"/>
                <a:ea typeface="Proxima Nova"/>
                <a:cs typeface="Proxima Nova"/>
                <a:sym typeface="Proxima Nova"/>
              </a:rPr>
              <a:t>Guiding Notes and open them on page</a:t>
            </a:r>
            <a:r>
              <a:rPr lang="en-HK" dirty="0">
                <a:solidFill>
                  <a:schemeClr val="dk2"/>
                </a:solidFill>
                <a:latin typeface="Proxima Nova"/>
                <a:ea typeface="Proxima Nova"/>
                <a:cs typeface="Proxima Nova"/>
                <a:sym typeface="Proxima Nova"/>
              </a:rPr>
              <a:t>s</a:t>
            </a:r>
            <a:r>
              <a:rPr lang="en" dirty="0">
                <a:solidFill>
                  <a:schemeClr val="dk2"/>
                </a:solidFill>
                <a:latin typeface="Proxima Nova"/>
                <a:ea typeface="Proxima Nova"/>
                <a:cs typeface="Proxima Nova"/>
                <a:sym typeface="Proxima Nova"/>
              </a:rPr>
              <a:t> 11-13.</a:t>
            </a:r>
            <a:endParaRPr dirty="0">
              <a:solidFill>
                <a:schemeClr val="dk1"/>
              </a:solidFill>
              <a:latin typeface="Proxima Nova"/>
              <a:ea typeface="Proxima Nova"/>
              <a:cs typeface="Proxima Nova"/>
              <a:sym typeface="Proxima Nova"/>
            </a:endParaRPr>
          </a:p>
          <a:p>
            <a:endParaRPr dirty="0">
              <a:solidFill>
                <a:schemeClr val="dk1"/>
              </a:solidFill>
              <a:latin typeface="Calibri"/>
              <a:ea typeface="Calibri"/>
              <a:cs typeface="Calibri"/>
              <a:sym typeface="Calibri"/>
            </a:endParaRPr>
          </a:p>
        </p:txBody>
      </p:sp>
      <p:sp>
        <p:nvSpPr>
          <p:cNvPr id="62" name="Google Shape;62;p14"/>
          <p:cNvSpPr/>
          <p:nvPr/>
        </p:nvSpPr>
        <p:spPr>
          <a:xfrm>
            <a:off x="947550" y="2577298"/>
            <a:ext cx="2375700" cy="1675500"/>
          </a:xfrm>
          <a:prstGeom prst="roundRect">
            <a:avLst>
              <a:gd name="adj" fmla="val 7020"/>
            </a:avLst>
          </a:prstGeom>
          <a:solidFill>
            <a:srgbClr val="FFFFFF"/>
          </a:solidFill>
          <a:ln>
            <a:noFill/>
          </a:ln>
        </p:spPr>
        <p:txBody>
          <a:bodyPr spcFirstLastPara="1" wrap="square" lIns="91425" tIns="91425" rIns="91425" bIns="91425" anchor="ctr" anchorCtr="0">
            <a:noAutofit/>
          </a:bodyPr>
          <a:lstStyle/>
          <a:p>
            <a:pPr algn="ctr"/>
            <a:endParaRPr dirty="0">
              <a:solidFill>
                <a:schemeClr val="dk2"/>
              </a:solidFill>
              <a:latin typeface="Proxima Nova"/>
              <a:ea typeface="Proxima Nova"/>
              <a:cs typeface="Proxima Nova"/>
              <a:sym typeface="Proxima Nova"/>
            </a:endParaRPr>
          </a:p>
          <a:p>
            <a:pPr algn="ctr"/>
            <a:r>
              <a:rPr lang="en" dirty="0">
                <a:solidFill>
                  <a:schemeClr val="dk2"/>
                </a:solidFill>
                <a:latin typeface="Proxima Nova"/>
                <a:ea typeface="Proxima Nova"/>
                <a:cs typeface="Proxima Nova"/>
                <a:sym typeface="Proxima Nova"/>
              </a:rPr>
              <a:t>Open your Daybook</a:t>
            </a:r>
            <a:endParaRPr dirty="0">
              <a:solidFill>
                <a:schemeClr val="dk2"/>
              </a:solidFill>
              <a:latin typeface="Proxima Nova"/>
              <a:ea typeface="Proxima Nova"/>
              <a:cs typeface="Proxima Nova"/>
              <a:sym typeface="Proxima Nova"/>
            </a:endParaRPr>
          </a:p>
          <a:p>
            <a:pPr algn="ctr"/>
            <a:r>
              <a:rPr lang="en" dirty="0">
                <a:solidFill>
                  <a:schemeClr val="dk2"/>
                </a:solidFill>
                <a:latin typeface="Proxima Nova"/>
                <a:ea typeface="Proxima Nova"/>
                <a:cs typeface="Proxima Nova"/>
                <a:sym typeface="Proxima Nova"/>
              </a:rPr>
              <a:t>on page 161</a:t>
            </a:r>
            <a:endParaRPr dirty="0">
              <a:solidFill>
                <a:schemeClr val="dk2"/>
              </a:solidFill>
              <a:latin typeface="Proxima Nova"/>
              <a:ea typeface="Proxima Nova"/>
              <a:cs typeface="Proxima Nova"/>
              <a:sym typeface="Proxima Nova"/>
            </a:endParaRPr>
          </a:p>
          <a:p>
            <a:endParaRPr dirty="0">
              <a:solidFill>
                <a:schemeClr val="dk1"/>
              </a:solidFill>
              <a:latin typeface="Calibri"/>
              <a:ea typeface="Calibri"/>
              <a:cs typeface="Calibri"/>
              <a:sym typeface="Calibri"/>
            </a:endParaRPr>
          </a:p>
        </p:txBody>
      </p:sp>
      <p:pic>
        <p:nvPicPr>
          <p:cNvPr id="64" name="Google Shape;64;p14"/>
          <p:cNvPicPr preferRelativeResize="0"/>
          <p:nvPr/>
        </p:nvPicPr>
        <p:blipFill rotWithShape="1">
          <a:blip r:embed="rId3">
            <a:alphaModFix/>
          </a:blip>
          <a:srcRect/>
          <a:stretch/>
        </p:blipFill>
        <p:spPr>
          <a:xfrm>
            <a:off x="705447" y="2409579"/>
            <a:ext cx="369078" cy="369094"/>
          </a:xfrm>
          <a:prstGeom prst="rect">
            <a:avLst/>
          </a:prstGeom>
          <a:noFill/>
          <a:ln>
            <a:noFill/>
          </a:ln>
        </p:spPr>
      </p:pic>
      <p:pic>
        <p:nvPicPr>
          <p:cNvPr id="65" name="Google Shape;65;p14"/>
          <p:cNvPicPr preferRelativeResize="0"/>
          <p:nvPr/>
        </p:nvPicPr>
        <p:blipFill rotWithShape="1">
          <a:blip r:embed="rId4">
            <a:alphaModFix/>
          </a:blip>
          <a:srcRect/>
          <a:stretch/>
        </p:blipFill>
        <p:spPr>
          <a:xfrm>
            <a:off x="3432789" y="2409590"/>
            <a:ext cx="369075" cy="369075"/>
          </a:xfrm>
          <a:prstGeom prst="rect">
            <a:avLst/>
          </a:prstGeom>
          <a:noFill/>
          <a:ln>
            <a:noFill/>
          </a:ln>
        </p:spPr>
      </p:pic>
      <p:pic>
        <p:nvPicPr>
          <p:cNvPr id="66" name="Google Shape;66;p14"/>
          <p:cNvPicPr preferRelativeResize="0"/>
          <p:nvPr/>
        </p:nvPicPr>
        <p:blipFill rotWithShape="1">
          <a:blip r:embed="rId5">
            <a:alphaModFix/>
          </a:blip>
          <a:srcRect/>
          <a:stretch/>
        </p:blipFill>
        <p:spPr>
          <a:xfrm>
            <a:off x="6160124" y="2409580"/>
            <a:ext cx="369075" cy="369075"/>
          </a:xfrm>
          <a:prstGeom prst="rect">
            <a:avLst/>
          </a:prstGeom>
          <a:noFill/>
          <a:ln>
            <a:noFill/>
          </a:ln>
        </p:spPr>
      </p:pic>
      <p:sp>
        <p:nvSpPr>
          <p:cNvPr id="67" name="Google Shape;67;p14">
            <a:hlinkClick r:id="rId6"/>
          </p:cNvPr>
          <p:cNvSpPr/>
          <p:nvPr/>
        </p:nvSpPr>
        <p:spPr>
          <a:xfrm>
            <a:off x="-63500" y="-47625"/>
            <a:ext cx="12600" cy="9600"/>
          </a:xfrm>
          <a:prstGeom prst="rect">
            <a:avLst/>
          </a:prstGeom>
          <a:noFill/>
          <a:ln>
            <a:noFill/>
          </a:ln>
        </p:spPr>
        <p:txBody>
          <a:bodyPr spcFirstLastPara="1" wrap="square" lIns="91425" tIns="91425" rIns="91425" bIns="91425" anchor="ctr" anchorCtr="0">
            <a:noAutofit/>
          </a:bodyPr>
          <a:lstStyle/>
          <a:p>
            <a:endParaRPr>
              <a:solidFill>
                <a:schemeClr val="dk1"/>
              </a:solidFill>
              <a:latin typeface="Calibri"/>
              <a:ea typeface="Calibri"/>
              <a:cs typeface="Calibri"/>
              <a:sym typeface="Calibri"/>
            </a:endParaRPr>
          </a:p>
        </p:txBody>
      </p:sp>
      <p:pic>
        <p:nvPicPr>
          <p:cNvPr id="68" name="Google Shape;68;p14"/>
          <p:cNvPicPr preferRelativeResize="0"/>
          <p:nvPr/>
        </p:nvPicPr>
        <p:blipFill rotWithShape="1">
          <a:blip r:embed="rId7">
            <a:alphaModFix/>
          </a:blip>
          <a:srcRect/>
          <a:stretch/>
        </p:blipFill>
        <p:spPr>
          <a:xfrm>
            <a:off x="6387300" y="1150968"/>
            <a:ext cx="2279700" cy="1073815"/>
          </a:xfrm>
          <a:prstGeom prst="rect">
            <a:avLst/>
          </a:prstGeom>
          <a:noFill/>
          <a:ln>
            <a:noFill/>
          </a:ln>
        </p:spPr>
      </p:pic>
      <p:pic>
        <p:nvPicPr>
          <p:cNvPr id="70" name="Google Shape;70;p14"/>
          <p:cNvPicPr preferRelativeResize="0"/>
          <p:nvPr/>
        </p:nvPicPr>
        <p:blipFill>
          <a:blip r:embed="rId8">
            <a:extLst>
              <a:ext uri="{28A0092B-C50C-407E-A947-70E740481C1C}">
                <a14:useLocalDpi xmlns:a14="http://schemas.microsoft.com/office/drawing/2010/main" val="0"/>
              </a:ext>
            </a:extLst>
          </a:blip>
          <a:stretch>
            <a:fillRect/>
          </a:stretch>
        </p:blipFill>
        <p:spPr>
          <a:xfrm>
            <a:off x="1428875" y="573710"/>
            <a:ext cx="1413050" cy="1835869"/>
          </a:xfrm>
          <a:prstGeom prst="rect">
            <a:avLst/>
          </a:prstGeom>
          <a:noFill/>
          <a:ln>
            <a:noFill/>
          </a:ln>
        </p:spPr>
      </p:pic>
      <p:pic>
        <p:nvPicPr>
          <p:cNvPr id="3" name="Picture 2">
            <a:extLst>
              <a:ext uri="{FF2B5EF4-FFF2-40B4-BE49-F238E27FC236}">
                <a16:creationId xmlns:a16="http://schemas.microsoft.com/office/drawing/2014/main" id="{6224AE4F-7FD1-4704-8455-0BD0B1365C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1412" y="533400"/>
            <a:ext cx="1326375" cy="18761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43049" y="152400"/>
            <a:ext cx="2052114"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cap="none" spc="0" dirty="0">
                <a:ln w="11430"/>
                <a:solidFill>
                  <a:srgbClr val="008000"/>
                </a:solidFill>
                <a:effectLst>
                  <a:outerShdw blurRad="80000" dist="40000" dir="5040000" algn="tl">
                    <a:srgbClr val="000000">
                      <a:alpha val="30000"/>
                    </a:srgbClr>
                  </a:outerShdw>
                </a:effectLst>
              </a:rPr>
              <a:t>Review:</a:t>
            </a:r>
          </a:p>
        </p:txBody>
      </p:sp>
      <p:sp>
        <p:nvSpPr>
          <p:cNvPr id="6" name="TextBox 5"/>
          <p:cNvSpPr txBox="1"/>
          <p:nvPr/>
        </p:nvSpPr>
        <p:spPr>
          <a:xfrm>
            <a:off x="914400" y="914400"/>
            <a:ext cx="7543800" cy="830997"/>
          </a:xfrm>
          <a:prstGeom prst="rect">
            <a:avLst/>
          </a:prstGeom>
          <a:noFill/>
        </p:spPr>
        <p:txBody>
          <a:bodyPr wrap="square" rtlCol="0">
            <a:spAutoFit/>
          </a:bodyPr>
          <a:lstStyle/>
          <a:p>
            <a:r>
              <a:rPr lang="en-US" sz="2400" dirty="0"/>
              <a:t>When more than 1 word in a line starts with the same sound it’s called, __________.</a:t>
            </a:r>
          </a:p>
        </p:txBody>
      </p:sp>
      <p:sp>
        <p:nvSpPr>
          <p:cNvPr id="7" name="TextBox 6"/>
          <p:cNvSpPr txBox="1"/>
          <p:nvPr/>
        </p:nvSpPr>
        <p:spPr>
          <a:xfrm>
            <a:off x="3124200" y="1283732"/>
            <a:ext cx="1828800" cy="461665"/>
          </a:xfrm>
          <a:prstGeom prst="rect">
            <a:avLst/>
          </a:prstGeom>
          <a:noFill/>
        </p:spPr>
        <p:txBody>
          <a:bodyPr wrap="square" rtlCol="0">
            <a:spAutoFit/>
          </a:bodyPr>
          <a:lstStyle/>
          <a:p>
            <a:r>
              <a:rPr lang="en-US" sz="2400" i="1" dirty="0">
                <a:solidFill>
                  <a:srgbClr val="008000"/>
                </a:solidFill>
              </a:rPr>
              <a:t>alliteration</a:t>
            </a:r>
          </a:p>
        </p:txBody>
      </p:sp>
      <p:sp>
        <p:nvSpPr>
          <p:cNvPr id="8" name="TextBox 7">
            <a:extLst>
              <a:ext uri="{FF2B5EF4-FFF2-40B4-BE49-F238E27FC236}">
                <a16:creationId xmlns:a16="http://schemas.microsoft.com/office/drawing/2014/main" id="{22045B07-6E47-4775-9901-A3E9D51497F6}"/>
              </a:ext>
            </a:extLst>
          </p:cNvPr>
          <p:cNvSpPr txBox="1"/>
          <p:nvPr/>
        </p:nvSpPr>
        <p:spPr>
          <a:xfrm>
            <a:off x="914400" y="2052935"/>
            <a:ext cx="7543800" cy="461665"/>
          </a:xfrm>
          <a:prstGeom prst="rect">
            <a:avLst/>
          </a:prstGeom>
          <a:noFill/>
        </p:spPr>
        <p:txBody>
          <a:bodyPr wrap="square" rtlCol="0">
            <a:spAutoFit/>
          </a:bodyPr>
          <a:lstStyle/>
          <a:p>
            <a:r>
              <a:rPr lang="en-US" sz="2400" dirty="0"/>
              <a:t>If you want to find synonyms us a, _________.</a:t>
            </a:r>
          </a:p>
        </p:txBody>
      </p:sp>
      <p:sp>
        <p:nvSpPr>
          <p:cNvPr id="12" name="TextBox 11">
            <a:extLst>
              <a:ext uri="{FF2B5EF4-FFF2-40B4-BE49-F238E27FC236}">
                <a16:creationId xmlns:a16="http://schemas.microsoft.com/office/drawing/2014/main" id="{CE71E2C7-1886-45DB-AAD1-9DA525DEAB2C}"/>
              </a:ext>
            </a:extLst>
          </p:cNvPr>
          <p:cNvSpPr txBox="1"/>
          <p:nvPr/>
        </p:nvSpPr>
        <p:spPr>
          <a:xfrm>
            <a:off x="914400" y="2819400"/>
            <a:ext cx="7543800" cy="830997"/>
          </a:xfrm>
          <a:prstGeom prst="rect">
            <a:avLst/>
          </a:prstGeom>
          <a:noFill/>
        </p:spPr>
        <p:txBody>
          <a:bodyPr wrap="square" rtlCol="0">
            <a:spAutoFit/>
          </a:bodyPr>
          <a:lstStyle/>
          <a:p>
            <a:r>
              <a:rPr lang="en-US" sz="2400" dirty="0"/>
              <a:t>____________ is a great multipurpose online word tool recommended by Mr. du </a:t>
            </a:r>
            <a:r>
              <a:rPr lang="en-US" sz="2400" dirty="0" err="1"/>
              <a:t>Preez</a:t>
            </a:r>
            <a:r>
              <a:rPr lang="en-US" sz="2400" dirty="0"/>
              <a:t>.</a:t>
            </a:r>
          </a:p>
        </p:txBody>
      </p:sp>
      <p:sp>
        <p:nvSpPr>
          <p:cNvPr id="13" name="TextBox 12">
            <a:extLst>
              <a:ext uri="{FF2B5EF4-FFF2-40B4-BE49-F238E27FC236}">
                <a16:creationId xmlns:a16="http://schemas.microsoft.com/office/drawing/2014/main" id="{CD5173D2-B745-468C-97C5-F91AF26ED6C5}"/>
              </a:ext>
            </a:extLst>
          </p:cNvPr>
          <p:cNvSpPr txBox="1"/>
          <p:nvPr/>
        </p:nvSpPr>
        <p:spPr>
          <a:xfrm>
            <a:off x="5257800" y="2052935"/>
            <a:ext cx="1828800" cy="461665"/>
          </a:xfrm>
          <a:prstGeom prst="rect">
            <a:avLst/>
          </a:prstGeom>
          <a:noFill/>
        </p:spPr>
        <p:txBody>
          <a:bodyPr wrap="square" rtlCol="0">
            <a:spAutoFit/>
          </a:bodyPr>
          <a:lstStyle/>
          <a:p>
            <a:r>
              <a:rPr lang="en-US" sz="2400" i="1" dirty="0">
                <a:solidFill>
                  <a:srgbClr val="008000"/>
                </a:solidFill>
              </a:rPr>
              <a:t>thesaurus</a:t>
            </a:r>
          </a:p>
        </p:txBody>
      </p:sp>
      <p:grpSp>
        <p:nvGrpSpPr>
          <p:cNvPr id="16" name="Group 15">
            <a:extLst>
              <a:ext uri="{FF2B5EF4-FFF2-40B4-BE49-F238E27FC236}">
                <a16:creationId xmlns:a16="http://schemas.microsoft.com/office/drawing/2014/main" id="{3DFCEC9E-5F08-408D-B8CD-88172CE11EA0}"/>
              </a:ext>
            </a:extLst>
          </p:cNvPr>
          <p:cNvGrpSpPr/>
          <p:nvPr/>
        </p:nvGrpSpPr>
        <p:grpSpPr>
          <a:xfrm>
            <a:off x="1238448" y="2824813"/>
            <a:ext cx="1371603" cy="338329"/>
            <a:chOff x="1295399" y="3437174"/>
            <a:chExt cx="1371603" cy="338329"/>
          </a:xfrm>
        </p:grpSpPr>
        <p:pic>
          <p:nvPicPr>
            <p:cNvPr id="5" name="Picture 4">
              <a:extLst>
                <a:ext uri="{FF2B5EF4-FFF2-40B4-BE49-F238E27FC236}">
                  <a16:creationId xmlns:a16="http://schemas.microsoft.com/office/drawing/2014/main" id="{891E9FA5-91BE-48B1-A6A8-4B090FF4A6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399" y="3437174"/>
              <a:ext cx="457201" cy="338329"/>
            </a:xfrm>
            <a:prstGeom prst="rect">
              <a:avLst/>
            </a:prstGeom>
          </p:spPr>
        </p:pic>
        <p:pic>
          <p:nvPicPr>
            <p:cNvPr id="15" name="Picture 14">
              <a:extLst>
                <a:ext uri="{FF2B5EF4-FFF2-40B4-BE49-F238E27FC236}">
                  <a16:creationId xmlns:a16="http://schemas.microsoft.com/office/drawing/2014/main" id="{538045CF-E29F-4AE7-AD42-A62F97D7A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563673"/>
              <a:ext cx="914402" cy="204216"/>
            </a:xfrm>
            <a:prstGeom prst="rect">
              <a:avLst/>
            </a:prstGeom>
          </p:spPr>
        </p:pic>
      </p:grpSp>
      <p:graphicFrame>
        <p:nvGraphicFramePr>
          <p:cNvPr id="17" name="Table 16">
            <a:extLst>
              <a:ext uri="{FF2B5EF4-FFF2-40B4-BE49-F238E27FC236}">
                <a16:creationId xmlns:a16="http://schemas.microsoft.com/office/drawing/2014/main" id="{9F56493C-9A41-4633-B3B3-DF6F89DF57E3}"/>
              </a:ext>
            </a:extLst>
          </p:cNvPr>
          <p:cNvGraphicFramePr>
            <a:graphicFrameLocks noGrp="1"/>
          </p:cNvGraphicFramePr>
          <p:nvPr>
            <p:extLst>
              <p:ext uri="{D42A27DB-BD31-4B8C-83A1-F6EECF244321}">
                <p14:modId xmlns:p14="http://schemas.microsoft.com/office/powerpoint/2010/main" val="3429319027"/>
              </p:ext>
            </p:extLst>
          </p:nvPr>
        </p:nvGraphicFramePr>
        <p:xfrm>
          <a:off x="1524000" y="3816652"/>
          <a:ext cx="6096000" cy="29311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234777241"/>
                    </a:ext>
                  </a:extLst>
                </a:gridCol>
                <a:gridCol w="3048000">
                  <a:extLst>
                    <a:ext uri="{9D8B030D-6E8A-4147-A177-3AD203B41FA5}">
                      <a16:colId xmlns:a16="http://schemas.microsoft.com/office/drawing/2014/main" val="2161973397"/>
                    </a:ext>
                  </a:extLst>
                </a:gridCol>
              </a:tblGrid>
              <a:tr h="370840">
                <a:tc>
                  <a:txBody>
                    <a:bodyPr/>
                    <a:lstStyle/>
                    <a:p>
                      <a:pPr algn="ctr"/>
                      <a:r>
                        <a:rPr lang="en-US" dirty="0"/>
                        <a:t>Detail</a:t>
                      </a:r>
                      <a:endParaRPr lang="en-HK" dirty="0"/>
                    </a:p>
                  </a:txBody>
                  <a:tcPr>
                    <a:solidFill>
                      <a:srgbClr val="12782D"/>
                    </a:solidFill>
                  </a:tcPr>
                </a:tc>
                <a:tc>
                  <a:txBody>
                    <a:bodyPr/>
                    <a:lstStyle/>
                    <a:p>
                      <a:pPr algn="ctr"/>
                      <a:r>
                        <a:rPr lang="en-US" dirty="0"/>
                        <a:t>Sensory Detail</a:t>
                      </a:r>
                      <a:endParaRPr lang="en-HK" dirty="0"/>
                    </a:p>
                  </a:txBody>
                  <a:tcPr>
                    <a:solidFill>
                      <a:srgbClr val="12782D"/>
                    </a:solidFill>
                  </a:tcPr>
                </a:tc>
                <a:extLst>
                  <a:ext uri="{0D108BD9-81ED-4DB2-BD59-A6C34878D82A}">
                    <a16:rowId xmlns:a16="http://schemas.microsoft.com/office/drawing/2014/main" val="2778268917"/>
                  </a:ext>
                </a:extLst>
              </a:tr>
              <a:tr h="370840">
                <a:tc>
                  <a:txBody>
                    <a:bodyPr/>
                    <a:lstStyle/>
                    <a:p>
                      <a:endParaRPr lang="en-HK" dirty="0"/>
                    </a:p>
                  </a:txBody>
                  <a:tcPr>
                    <a:solidFill>
                      <a:schemeClr val="accent3">
                        <a:lumMod val="60000"/>
                        <a:lumOff val="40000"/>
                      </a:schemeClr>
                    </a:solidFill>
                  </a:tcPr>
                </a:tc>
                <a:tc>
                  <a:txBody>
                    <a:bodyPr/>
                    <a:lstStyle/>
                    <a:p>
                      <a:endParaRPr lang="en-US" dirty="0"/>
                    </a:p>
                    <a:p>
                      <a:endParaRPr lang="en-HK" dirty="0"/>
                    </a:p>
                  </a:txBody>
                  <a:tcPr>
                    <a:solidFill>
                      <a:schemeClr val="accent3">
                        <a:lumMod val="60000"/>
                        <a:lumOff val="40000"/>
                      </a:schemeClr>
                    </a:solidFill>
                  </a:tcPr>
                </a:tc>
                <a:extLst>
                  <a:ext uri="{0D108BD9-81ED-4DB2-BD59-A6C34878D82A}">
                    <a16:rowId xmlns:a16="http://schemas.microsoft.com/office/drawing/2014/main" val="3579092754"/>
                  </a:ext>
                </a:extLst>
              </a:tr>
              <a:tr h="370840">
                <a:tc>
                  <a:txBody>
                    <a:bodyPr/>
                    <a:lstStyle/>
                    <a:p>
                      <a:endParaRPr lang="en-HK"/>
                    </a:p>
                  </a:txBody>
                  <a:tcPr>
                    <a:solidFill>
                      <a:schemeClr val="accent3">
                        <a:lumMod val="40000"/>
                        <a:lumOff val="60000"/>
                      </a:schemeClr>
                    </a:solidFill>
                  </a:tcPr>
                </a:tc>
                <a:tc>
                  <a:txBody>
                    <a:bodyPr/>
                    <a:lstStyle/>
                    <a:p>
                      <a:endParaRPr lang="en-US" dirty="0"/>
                    </a:p>
                    <a:p>
                      <a:endParaRPr lang="en-HK" dirty="0"/>
                    </a:p>
                  </a:txBody>
                  <a:tcPr>
                    <a:solidFill>
                      <a:schemeClr val="accent3">
                        <a:lumMod val="40000"/>
                        <a:lumOff val="60000"/>
                      </a:schemeClr>
                    </a:solidFill>
                  </a:tcPr>
                </a:tc>
                <a:extLst>
                  <a:ext uri="{0D108BD9-81ED-4DB2-BD59-A6C34878D82A}">
                    <a16:rowId xmlns:a16="http://schemas.microsoft.com/office/drawing/2014/main" val="193584426"/>
                  </a:ext>
                </a:extLst>
              </a:tr>
              <a:tr h="370840">
                <a:tc>
                  <a:txBody>
                    <a:bodyPr/>
                    <a:lstStyle/>
                    <a:p>
                      <a:endParaRPr lang="en-HK"/>
                    </a:p>
                  </a:txBody>
                  <a:tcPr>
                    <a:solidFill>
                      <a:schemeClr val="accent3">
                        <a:lumMod val="60000"/>
                        <a:lumOff val="40000"/>
                      </a:schemeClr>
                    </a:solidFill>
                  </a:tcPr>
                </a:tc>
                <a:tc>
                  <a:txBody>
                    <a:bodyPr/>
                    <a:lstStyle/>
                    <a:p>
                      <a:endParaRPr lang="en-US" dirty="0"/>
                    </a:p>
                    <a:p>
                      <a:endParaRPr lang="en-HK" dirty="0"/>
                    </a:p>
                  </a:txBody>
                  <a:tcPr>
                    <a:solidFill>
                      <a:schemeClr val="accent3">
                        <a:lumMod val="60000"/>
                        <a:lumOff val="40000"/>
                      </a:schemeClr>
                    </a:solidFill>
                  </a:tcPr>
                </a:tc>
                <a:extLst>
                  <a:ext uri="{0D108BD9-81ED-4DB2-BD59-A6C34878D82A}">
                    <a16:rowId xmlns:a16="http://schemas.microsoft.com/office/drawing/2014/main" val="1705055809"/>
                  </a:ext>
                </a:extLst>
              </a:tr>
              <a:tr h="370840">
                <a:tc>
                  <a:txBody>
                    <a:bodyPr/>
                    <a:lstStyle/>
                    <a:p>
                      <a:endParaRPr lang="en-HK"/>
                    </a:p>
                  </a:txBody>
                  <a:tcPr>
                    <a:solidFill>
                      <a:schemeClr val="accent3">
                        <a:lumMod val="40000"/>
                        <a:lumOff val="60000"/>
                      </a:schemeClr>
                    </a:solidFill>
                  </a:tcPr>
                </a:tc>
                <a:tc>
                  <a:txBody>
                    <a:bodyPr/>
                    <a:lstStyle/>
                    <a:p>
                      <a:endParaRPr lang="en-US" dirty="0"/>
                    </a:p>
                    <a:p>
                      <a:endParaRPr lang="en-HK" dirty="0"/>
                    </a:p>
                  </a:txBody>
                  <a:tcPr>
                    <a:solidFill>
                      <a:schemeClr val="accent3">
                        <a:lumMod val="40000"/>
                        <a:lumOff val="60000"/>
                      </a:schemeClr>
                    </a:solidFill>
                  </a:tcPr>
                </a:tc>
                <a:extLst>
                  <a:ext uri="{0D108BD9-81ED-4DB2-BD59-A6C34878D82A}">
                    <a16:rowId xmlns:a16="http://schemas.microsoft.com/office/drawing/2014/main" val="4185112639"/>
                  </a:ext>
                </a:extLst>
              </a:tr>
            </a:tbl>
          </a:graphicData>
        </a:graphic>
      </p:graphicFrame>
      <p:sp>
        <p:nvSpPr>
          <p:cNvPr id="18" name="TextBox 17">
            <a:extLst>
              <a:ext uri="{FF2B5EF4-FFF2-40B4-BE49-F238E27FC236}">
                <a16:creationId xmlns:a16="http://schemas.microsoft.com/office/drawing/2014/main" id="{FD4724FB-EE1E-4D4A-832D-E429EA57F9B6}"/>
              </a:ext>
            </a:extLst>
          </p:cNvPr>
          <p:cNvSpPr txBox="1"/>
          <p:nvPr/>
        </p:nvSpPr>
        <p:spPr>
          <a:xfrm>
            <a:off x="5269923" y="4191000"/>
            <a:ext cx="1828800" cy="584775"/>
          </a:xfrm>
          <a:prstGeom prst="rect">
            <a:avLst/>
          </a:prstGeom>
          <a:noFill/>
        </p:spPr>
        <p:txBody>
          <a:bodyPr wrap="square" rtlCol="0">
            <a:spAutoFit/>
          </a:bodyPr>
          <a:lstStyle/>
          <a:p>
            <a:r>
              <a:rPr lang="en-US" sz="1600" b="1" i="1" dirty="0">
                <a:solidFill>
                  <a:schemeClr val="accent6"/>
                </a:solidFill>
              </a:rPr>
              <a:t>yellow, elongated, with a fruity smell</a:t>
            </a:r>
          </a:p>
        </p:txBody>
      </p:sp>
      <p:pic>
        <p:nvPicPr>
          <p:cNvPr id="21" name="Picture 20">
            <a:extLst>
              <a:ext uri="{FF2B5EF4-FFF2-40B4-BE49-F238E27FC236}">
                <a16:creationId xmlns:a16="http://schemas.microsoft.com/office/drawing/2014/main" id="{2CD7BC14-B3B4-47E4-9275-0EEA7337C13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57400" y="3929296"/>
            <a:ext cx="1981200" cy="990600"/>
          </a:xfrm>
          <a:prstGeom prst="rect">
            <a:avLst/>
          </a:prstGeom>
        </p:spPr>
      </p:pic>
      <p:pic>
        <p:nvPicPr>
          <p:cNvPr id="23" name="Picture 22">
            <a:extLst>
              <a:ext uri="{FF2B5EF4-FFF2-40B4-BE49-F238E27FC236}">
                <a16:creationId xmlns:a16="http://schemas.microsoft.com/office/drawing/2014/main" id="{53B56F45-F547-4246-AC64-62C55F11A2F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879" b="89852" l="10000" r="90000">
                        <a14:foregroundMark x1="32326" y1="29598" x2="32326" y2="29598"/>
                        <a14:foregroundMark x1="32326" y1="29598" x2="32326" y2="29598"/>
                        <a14:foregroundMark x1="35233" y1="33404" x2="35233" y2="33404"/>
                        <a14:foregroundMark x1="33140" y1="32135" x2="38256" y2="37421"/>
                        <a14:foregroundMark x1="38256" y1="37421" x2="44884" y2="38901"/>
                        <a14:foregroundMark x1="44884" y1="38901" x2="45116" y2="38689"/>
                        <a14:foregroundMark x1="47209" y1="29810" x2="41744" y2="21142"/>
                        <a14:foregroundMark x1="41744" y1="21142" x2="39070" y2="11416"/>
                        <a14:foregroundMark x1="39070" y1="11416" x2="44767" y2="16279"/>
                        <a14:foregroundMark x1="44767" y1="16279" x2="47907" y2="26427"/>
                        <a14:foregroundMark x1="38488" y1="14165" x2="40465" y2="24524"/>
                        <a14:foregroundMark x1="40465" y1="24524" x2="41279" y2="26427"/>
                        <a14:foregroundMark x1="30233" y1="28541" x2="31744" y2="34672"/>
                        <a14:foregroundMark x1="39767" y1="8879" x2="39767" y2="8879"/>
                        <a14:foregroundMark x1="36395" y1="39746" x2="36395" y2="39746"/>
                        <a14:foregroundMark x1="40930" y1="43552" x2="40930" y2="43552"/>
                        <a14:backgroundMark x1="40116" y1="46089" x2="40116" y2="46089"/>
                        <a14:backgroundMark x1="49651" y1="78647" x2="49651" y2="78647"/>
                      </a14:backgroundRemoval>
                    </a14:imgEffect>
                  </a14:imgLayer>
                </a14:imgProps>
              </a:ext>
              <a:ext uri="{28A0092B-C50C-407E-A947-70E740481C1C}">
                <a14:useLocalDpi xmlns:a14="http://schemas.microsoft.com/office/drawing/2010/main" val="0"/>
              </a:ext>
            </a:extLst>
          </a:blip>
          <a:stretch>
            <a:fillRect/>
          </a:stretch>
        </p:blipFill>
        <p:spPr>
          <a:xfrm>
            <a:off x="2717224" y="4666535"/>
            <a:ext cx="1581150" cy="869633"/>
          </a:xfrm>
          <a:prstGeom prst="rect">
            <a:avLst/>
          </a:prstGeom>
        </p:spPr>
      </p:pic>
      <p:sp>
        <p:nvSpPr>
          <p:cNvPr id="24" name="TextBox 23">
            <a:extLst>
              <a:ext uri="{FF2B5EF4-FFF2-40B4-BE49-F238E27FC236}">
                <a16:creationId xmlns:a16="http://schemas.microsoft.com/office/drawing/2014/main" id="{E4E55AA0-53CC-460F-ABAF-EA67027D956A}"/>
              </a:ext>
            </a:extLst>
          </p:cNvPr>
          <p:cNvSpPr txBox="1"/>
          <p:nvPr/>
        </p:nvSpPr>
        <p:spPr>
          <a:xfrm>
            <a:off x="4876800" y="4857735"/>
            <a:ext cx="2667000" cy="584775"/>
          </a:xfrm>
          <a:prstGeom prst="rect">
            <a:avLst/>
          </a:prstGeom>
          <a:noFill/>
        </p:spPr>
        <p:txBody>
          <a:bodyPr wrap="square" rtlCol="0">
            <a:spAutoFit/>
          </a:bodyPr>
          <a:lstStyle/>
          <a:p>
            <a:r>
              <a:rPr lang="en-US" sz="1600" b="1" i="1" dirty="0">
                <a:solidFill>
                  <a:schemeClr val="accent6"/>
                </a:solidFill>
              </a:rPr>
              <a:t>Black &amp; yellow striped, small, makes a buzzing sound</a:t>
            </a:r>
          </a:p>
        </p:txBody>
      </p:sp>
      <p:sp>
        <p:nvSpPr>
          <p:cNvPr id="25" name="TextBox 24">
            <a:extLst>
              <a:ext uri="{FF2B5EF4-FFF2-40B4-BE49-F238E27FC236}">
                <a16:creationId xmlns:a16="http://schemas.microsoft.com/office/drawing/2014/main" id="{01928AB3-2B43-4E75-9D49-FF4414D5D91F}"/>
              </a:ext>
            </a:extLst>
          </p:cNvPr>
          <p:cNvSpPr txBox="1"/>
          <p:nvPr/>
        </p:nvSpPr>
        <p:spPr>
          <a:xfrm>
            <a:off x="4724400" y="5524470"/>
            <a:ext cx="3048000" cy="584775"/>
          </a:xfrm>
          <a:prstGeom prst="rect">
            <a:avLst/>
          </a:prstGeom>
          <a:noFill/>
        </p:spPr>
        <p:txBody>
          <a:bodyPr wrap="square" rtlCol="0">
            <a:spAutoFit/>
          </a:bodyPr>
          <a:lstStyle/>
          <a:p>
            <a:r>
              <a:rPr lang="en-US" sz="1600" b="1" i="1" dirty="0">
                <a:solidFill>
                  <a:schemeClr val="accent6"/>
                </a:solidFill>
              </a:rPr>
              <a:t>small, white, button shaped on a short stem, with an earthy smell</a:t>
            </a:r>
          </a:p>
        </p:txBody>
      </p:sp>
      <p:pic>
        <p:nvPicPr>
          <p:cNvPr id="27" name="Picture 26">
            <a:extLst>
              <a:ext uri="{FF2B5EF4-FFF2-40B4-BE49-F238E27FC236}">
                <a16:creationId xmlns:a16="http://schemas.microsoft.com/office/drawing/2014/main" id="{0E6D70E3-6071-4D58-8C8E-D8A0B5DB914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937" b="89916" l="6250" r="91688">
                        <a14:foregroundMark x1="9250" y1="56022" x2="9250" y2="56022"/>
                        <a14:foregroundMark x1="48375" y1="8777" x2="52875" y2="7937"/>
                        <a14:foregroundMark x1="91688" y1="48273" x2="91688" y2="64986"/>
                        <a14:foregroundMark x1="91688" y1="64986" x2="90438" y2="71615"/>
                        <a14:foregroundMark x1="6250" y1="60878" x2="6250" y2="60878"/>
                      </a14:backgroundRemoval>
                    </a14:imgEffect>
                  </a14:imgLayer>
                </a14:imgProps>
              </a:ext>
              <a:ext uri="{28A0092B-C50C-407E-A947-70E740481C1C}">
                <a14:useLocalDpi xmlns:a14="http://schemas.microsoft.com/office/drawing/2010/main" val="0"/>
              </a:ext>
            </a:extLst>
          </a:blip>
          <a:stretch>
            <a:fillRect/>
          </a:stretch>
        </p:blipFill>
        <p:spPr>
          <a:xfrm>
            <a:off x="2419350" y="5487263"/>
            <a:ext cx="929198" cy="621982"/>
          </a:xfrm>
          <a:prstGeom prst="rect">
            <a:avLst/>
          </a:prstGeom>
        </p:spPr>
      </p:pic>
      <p:pic>
        <p:nvPicPr>
          <p:cNvPr id="29" name="Picture 28">
            <a:extLst>
              <a:ext uri="{FF2B5EF4-FFF2-40B4-BE49-F238E27FC236}">
                <a16:creationId xmlns:a16="http://schemas.microsoft.com/office/drawing/2014/main" id="{5ADEE990-FCE0-46B3-8B90-233182783DD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125" b="96250" l="6500" r="92750">
                        <a14:foregroundMark x1="10333" y1="21750" x2="10583" y2="39000"/>
                        <a14:foregroundMark x1="17417" y1="5500" x2="22750" y2="13375"/>
                        <a14:foregroundMark x1="22750" y1="13375" x2="23333" y2="14875"/>
                        <a14:foregroundMark x1="27500" y1="5625" x2="27500" y2="5625"/>
                        <a14:foregroundMark x1="24667" y1="5375" x2="24667" y2="5375"/>
                        <a14:foregroundMark x1="29917" y1="4750" x2="29917" y2="4750"/>
                        <a14:foregroundMark x1="27417" y1="4250" x2="27417" y2="4250"/>
                        <a14:foregroundMark x1="14167" y1="4625" x2="17583" y2="2125"/>
                        <a14:foregroundMark x1="6583" y1="35375" x2="6583" y2="35375"/>
                        <a14:foregroundMark x1="47250" y1="94250" x2="62833" y2="96250"/>
                        <a14:foregroundMark x1="62833" y1="96250" x2="63000" y2="95875"/>
                        <a14:foregroundMark x1="91667" y1="43500" x2="92750" y2="53125"/>
                        <a14:foregroundMark x1="92750" y1="53125" x2="92500" y2="53750"/>
                      </a14:backgroundRemoval>
                    </a14:imgEffect>
                  </a14:imgLayer>
                </a14:imgProps>
              </a:ext>
              <a:ext uri="{28A0092B-C50C-407E-A947-70E740481C1C}">
                <a14:useLocalDpi xmlns:a14="http://schemas.microsoft.com/office/drawing/2010/main" val="0"/>
              </a:ext>
            </a:extLst>
          </a:blip>
          <a:stretch>
            <a:fillRect/>
          </a:stretch>
        </p:blipFill>
        <p:spPr>
          <a:xfrm>
            <a:off x="3047999" y="6124614"/>
            <a:ext cx="934797" cy="623198"/>
          </a:xfrm>
          <a:prstGeom prst="rect">
            <a:avLst/>
          </a:prstGeom>
        </p:spPr>
      </p:pic>
      <p:sp>
        <p:nvSpPr>
          <p:cNvPr id="30" name="TextBox 29">
            <a:extLst>
              <a:ext uri="{FF2B5EF4-FFF2-40B4-BE49-F238E27FC236}">
                <a16:creationId xmlns:a16="http://schemas.microsoft.com/office/drawing/2014/main" id="{395D4170-AE23-46C8-8AFC-71D6DE4E952A}"/>
              </a:ext>
            </a:extLst>
          </p:cNvPr>
          <p:cNvSpPr txBox="1"/>
          <p:nvPr/>
        </p:nvSpPr>
        <p:spPr>
          <a:xfrm>
            <a:off x="4495800" y="6129200"/>
            <a:ext cx="3390900" cy="584775"/>
          </a:xfrm>
          <a:prstGeom prst="rect">
            <a:avLst/>
          </a:prstGeom>
          <a:noFill/>
        </p:spPr>
        <p:txBody>
          <a:bodyPr wrap="square" rtlCol="0">
            <a:spAutoFit/>
          </a:bodyPr>
          <a:lstStyle/>
          <a:p>
            <a:r>
              <a:rPr lang="en-US" sz="1600" b="1" i="1" dirty="0">
                <a:solidFill>
                  <a:schemeClr val="accent6"/>
                </a:solidFill>
              </a:rPr>
              <a:t>hard, spiky skin with creamy, yellow flesh, with an unusual fruity smell</a:t>
            </a:r>
          </a:p>
        </p:txBody>
      </p:sp>
    </p:spTree>
    <p:extLst>
      <p:ext uri="{BB962C8B-B14F-4D97-AF65-F5344CB8AC3E}">
        <p14:creationId xmlns:p14="http://schemas.microsoft.com/office/powerpoint/2010/main" val="154113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ircle(in)">
                                      <p:cBhvr>
                                        <p:cTn id="44" dur="2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0-#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circle(in)">
                                      <p:cBhvr>
                                        <p:cTn id="60" dur="20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circle(in)">
                                      <p:cBhvr>
                                        <p:cTn id="65" dur="20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circle(in)">
                                      <p:cBhvr>
                                        <p:cTn id="70" dur="20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circle(in)">
                                      <p:cBhvr>
                                        <p:cTn id="7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8" grpId="0"/>
      <p:bldP spid="24" grpId="0"/>
      <p:bldP spid="2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85800"/>
            <a:ext cx="3485249"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cap="none" spc="0" dirty="0">
                <a:ln w="11430"/>
                <a:solidFill>
                  <a:srgbClr val="008000"/>
                </a:solidFill>
                <a:effectLst>
                  <a:outerShdw blurRad="80000" dist="40000" dir="5040000" algn="tl">
                    <a:srgbClr val="000000">
                      <a:alpha val="30000"/>
                    </a:srgbClr>
                  </a:outerShdw>
                </a:effectLst>
              </a:rPr>
              <a:t>In today’s lesson:</a:t>
            </a:r>
          </a:p>
        </p:txBody>
      </p:sp>
      <p:sp>
        <p:nvSpPr>
          <p:cNvPr id="3" name="TextBox 2"/>
          <p:cNvSpPr txBox="1"/>
          <p:nvPr/>
        </p:nvSpPr>
        <p:spPr>
          <a:xfrm>
            <a:off x="762000" y="1676400"/>
            <a:ext cx="6781800" cy="1200329"/>
          </a:xfrm>
          <a:prstGeom prst="rect">
            <a:avLst/>
          </a:prstGeom>
          <a:noFill/>
        </p:spPr>
        <p:txBody>
          <a:bodyPr wrap="square" rtlCol="0">
            <a:spAutoFit/>
          </a:bodyPr>
          <a:lstStyle/>
          <a:p>
            <a:r>
              <a:rPr lang="en-US" b="1" dirty="0">
                <a:solidFill>
                  <a:srgbClr val="800000"/>
                </a:solidFill>
              </a:rPr>
              <a:t>We will learn about folktales. </a:t>
            </a:r>
          </a:p>
          <a:p>
            <a:endParaRPr lang="en-US" b="1" dirty="0">
              <a:solidFill>
                <a:srgbClr val="800000"/>
              </a:solidFill>
            </a:endParaRPr>
          </a:p>
          <a:p>
            <a:r>
              <a:rPr lang="en-US" b="1" dirty="0">
                <a:solidFill>
                  <a:srgbClr val="800000"/>
                </a:solidFill>
              </a:rPr>
              <a:t>We’ll also learn about how important it is to know something about the background of a story in order to understand it.</a:t>
            </a:r>
            <a:endParaRPr lang="en-GB" b="1" dirty="0">
              <a:solidFill>
                <a:srgbClr val="800000"/>
              </a:solidFill>
            </a:endParaRPr>
          </a:p>
        </p:txBody>
      </p:sp>
      <p:sp>
        <p:nvSpPr>
          <p:cNvPr id="4" name="TextBox 3"/>
          <p:cNvSpPr txBox="1"/>
          <p:nvPr/>
        </p:nvSpPr>
        <p:spPr>
          <a:xfrm>
            <a:off x="1219200" y="3276600"/>
            <a:ext cx="4419600" cy="523220"/>
          </a:xfrm>
          <a:prstGeom prst="rect">
            <a:avLst/>
          </a:prstGeom>
          <a:noFill/>
        </p:spPr>
        <p:txBody>
          <a:bodyPr wrap="square" rtlCol="0">
            <a:spAutoFit/>
          </a:bodyPr>
          <a:lstStyle/>
          <a:p>
            <a:r>
              <a:rPr lang="en-US" sz="2800" b="1" dirty="0">
                <a:solidFill>
                  <a:srgbClr val="800000"/>
                </a:solidFill>
              </a:rPr>
              <a:t>What is a </a:t>
            </a:r>
            <a:r>
              <a:rPr lang="en-US" sz="2800" b="1" dirty="0">
                <a:solidFill>
                  <a:srgbClr val="008000"/>
                </a:solidFill>
              </a:rPr>
              <a:t>folktale</a:t>
            </a:r>
            <a:r>
              <a:rPr lang="en-US" sz="2800" b="1" dirty="0">
                <a:solidFill>
                  <a:srgbClr val="800000"/>
                </a:solidFill>
              </a:rPr>
              <a:t>?</a:t>
            </a:r>
            <a:endParaRPr lang="en-GB" sz="2800" b="1" dirty="0">
              <a:solidFill>
                <a:srgbClr val="800000"/>
              </a:solidFil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5575" b="100000" l="2934" r="98411">
                        <a14:foregroundMark x1="56601" y1="22125" x2="56601" y2="22125"/>
                        <a14:foregroundMark x1="22861" y1="83798" x2="22861" y2="83798"/>
                        <a14:foregroundMark x1="58924" y1="64111" x2="58924" y2="64111"/>
                        <a14:foregroundMark x1="84597" y1="74216" x2="84597" y2="74216"/>
                        <a14:foregroundMark x1="78484" y1="72300" x2="78484" y2="72300"/>
                        <a14:foregroundMark x1="73716" y1="74913" x2="73716" y2="74913"/>
                        <a14:foregroundMark x1="36675" y1="21603" x2="36675" y2="21603"/>
                        <a14:foregroundMark x1="17604" y1="20209" x2="17604" y2="20209"/>
                        <a14:foregroundMark x1="4890" y1="30314" x2="4890" y2="30314"/>
                        <a14:foregroundMark x1="31418" y1="80314" x2="31418" y2="80314"/>
                        <a14:foregroundMark x1="10024" y1="76307" x2="10024" y2="76307"/>
                        <a14:foregroundMark x1="93643" y1="64808" x2="93643" y2="64808"/>
                        <a14:foregroundMark x1="39976" y1="18815" x2="39976" y2="18815"/>
                        <a14:foregroundMark x1="21883" y1="15505" x2="21883" y2="15505"/>
                        <a14:foregroundMark x1="15281" y1="27526" x2="15281" y2="27526"/>
                        <a14:foregroundMark x1="26161" y1="25610" x2="26161" y2="25610"/>
                        <a14:foregroundMark x1="5379" y1="75610" x2="5379" y2="75610"/>
                        <a14:foregroundMark x1="18582" y1="81707" x2="18582" y2="81707"/>
                        <a14:foregroundMark x1="19560" y1="86411" x2="19560" y2="86411"/>
                        <a14:foregroundMark x1="25795" y1="83798" x2="25795" y2="83798"/>
                        <a14:foregroundMark x1="50000" y1="19512" x2="50000" y2="19512"/>
                        <a14:foregroundMark x1="20049" y1="26307" x2="20049" y2="26307"/>
                        <a14:foregroundMark x1="12469" y1="31010" x2="12469" y2="31010"/>
                        <a14:foregroundMark x1="7213" y1="35017" x2="7213" y2="35017"/>
                        <a14:foregroundMark x1="78973" y1="62718" x2="78973" y2="62718"/>
                        <a14:foregroundMark x1="50856" y1="87108" x2="50856" y2="87108"/>
                        <a14:foregroundMark x1="50856" y1="82404" x2="50856" y2="82404"/>
                        <a14:foregroundMark x1="55134" y1="93206" x2="55134" y2="93206"/>
                        <a14:foregroundMark x1="51345" y1="91289" x2="51345" y2="91289"/>
                        <a14:foregroundMark x1="87042" y1="79094" x2="87042" y2="79094"/>
                        <a14:backgroundMark x1="86064" y1="66899" x2="86064" y2="66899"/>
                        <a14:backgroundMark x1="54645" y1="87805" x2="54645" y2="87805"/>
                      </a14:backgroundRemoval>
                    </a14:imgEffect>
                  </a14:imgLayer>
                </a14:imgProps>
              </a:ext>
            </a:extLst>
          </a:blip>
          <a:stretch>
            <a:fillRect/>
          </a:stretch>
        </p:blipFill>
        <p:spPr>
          <a:xfrm>
            <a:off x="5334000" y="2362200"/>
            <a:ext cx="3657600" cy="2566580"/>
          </a:xfrm>
          <a:prstGeom prst="rect">
            <a:avLst/>
          </a:prstGeom>
        </p:spPr>
      </p:pic>
      <p:sp>
        <p:nvSpPr>
          <p:cNvPr id="6" name="Oval 5"/>
          <p:cNvSpPr/>
          <p:nvPr/>
        </p:nvSpPr>
        <p:spPr>
          <a:xfrm>
            <a:off x="5715000" y="3362980"/>
            <a:ext cx="593889" cy="5232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562600" y="4800600"/>
            <a:ext cx="3352800" cy="369332"/>
          </a:xfrm>
          <a:prstGeom prst="rect">
            <a:avLst/>
          </a:prstGeom>
          <a:noFill/>
        </p:spPr>
        <p:txBody>
          <a:bodyPr wrap="square" rtlCol="0">
            <a:spAutoFit/>
          </a:bodyPr>
          <a:lstStyle/>
          <a:p>
            <a:r>
              <a:rPr lang="en-US" dirty="0"/>
              <a:t>What brand of automobile is this?</a:t>
            </a:r>
          </a:p>
        </p:txBody>
      </p:sp>
      <p:sp>
        <p:nvSpPr>
          <p:cNvPr id="8" name="TextBox 7"/>
          <p:cNvSpPr txBox="1"/>
          <p:nvPr/>
        </p:nvSpPr>
        <p:spPr>
          <a:xfrm>
            <a:off x="6172200" y="5181600"/>
            <a:ext cx="2133600" cy="461665"/>
          </a:xfrm>
          <a:prstGeom prst="rect">
            <a:avLst/>
          </a:prstGeom>
          <a:noFill/>
        </p:spPr>
        <p:txBody>
          <a:bodyPr wrap="square" rtlCol="0">
            <a:spAutoFit/>
          </a:bodyPr>
          <a:lstStyle/>
          <a:p>
            <a:r>
              <a:rPr lang="en-US" sz="2400" b="1" dirty="0">
                <a:solidFill>
                  <a:schemeClr val="tx2"/>
                </a:solidFill>
              </a:rPr>
              <a:t>Volkswagen</a:t>
            </a:r>
          </a:p>
        </p:txBody>
      </p:sp>
      <p:sp>
        <p:nvSpPr>
          <p:cNvPr id="9" name="TextBox 8"/>
          <p:cNvSpPr txBox="1"/>
          <p:nvPr/>
        </p:nvSpPr>
        <p:spPr>
          <a:xfrm>
            <a:off x="6172200" y="5715000"/>
            <a:ext cx="2133600" cy="707886"/>
          </a:xfrm>
          <a:prstGeom prst="rect">
            <a:avLst/>
          </a:prstGeom>
          <a:noFill/>
        </p:spPr>
        <p:txBody>
          <a:bodyPr wrap="square" rtlCol="0">
            <a:spAutoFit/>
          </a:bodyPr>
          <a:lstStyle/>
          <a:p>
            <a:r>
              <a:rPr lang="en-US" sz="2000" b="1" dirty="0">
                <a:solidFill>
                  <a:schemeClr val="tx2"/>
                </a:solidFill>
              </a:rPr>
              <a:t>…which is German for ‘people’s car’</a:t>
            </a:r>
          </a:p>
        </p:txBody>
      </p:sp>
      <p:sp>
        <p:nvSpPr>
          <p:cNvPr id="10" name="TextBox 9"/>
          <p:cNvSpPr txBox="1"/>
          <p:nvPr/>
        </p:nvSpPr>
        <p:spPr>
          <a:xfrm>
            <a:off x="6324600" y="5562600"/>
            <a:ext cx="533400" cy="215444"/>
          </a:xfrm>
          <a:prstGeom prst="rect">
            <a:avLst/>
          </a:prstGeom>
          <a:noFill/>
        </p:spPr>
        <p:txBody>
          <a:bodyPr wrap="square" rtlCol="0">
            <a:spAutoFit/>
          </a:bodyPr>
          <a:lstStyle/>
          <a:p>
            <a:r>
              <a:rPr lang="en-US" sz="800" dirty="0"/>
              <a:t>people</a:t>
            </a:r>
          </a:p>
        </p:txBody>
      </p:sp>
      <p:sp>
        <p:nvSpPr>
          <p:cNvPr id="11" name="TextBox 10"/>
          <p:cNvSpPr txBox="1"/>
          <p:nvPr/>
        </p:nvSpPr>
        <p:spPr>
          <a:xfrm>
            <a:off x="7239000" y="5562600"/>
            <a:ext cx="533400" cy="215444"/>
          </a:xfrm>
          <a:prstGeom prst="rect">
            <a:avLst/>
          </a:prstGeom>
          <a:noFill/>
        </p:spPr>
        <p:txBody>
          <a:bodyPr wrap="square" rtlCol="0">
            <a:spAutoFit/>
          </a:bodyPr>
          <a:lstStyle/>
          <a:p>
            <a:r>
              <a:rPr lang="en-US" sz="800" dirty="0"/>
              <a:t>car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par>
                          <p:cTn id="18" fill="hold">
                            <p:stCondLst>
                              <p:cond delay="2000"/>
                            </p:stCondLst>
                            <p:childTnLst>
                              <p:par>
                                <p:cTn id="19" presetID="12" presetClass="entr" presetSubtype="4" fill="hold" grpId="0" nodeType="afterEffect">
                                  <p:stCondLst>
                                    <p:cond delay="10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par>
                          <p:cTn id="23" fill="hold">
                            <p:stCondLst>
                              <p:cond delay="3500"/>
                            </p:stCondLst>
                            <p:childTnLst>
                              <p:par>
                                <p:cTn id="24" presetID="16" presetClass="entr" presetSubtype="21" fill="hold" grpId="0" nodeType="after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par>
                          <p:cTn id="33" fill="hold">
                            <p:stCondLst>
                              <p:cond delay="500"/>
                            </p:stCondLst>
                            <p:childTnLst>
                              <p:par>
                                <p:cTn id="34" presetID="12" presetClass="entr" presetSubtype="4" fill="hold" grpId="0" nodeType="afterEffect">
                                  <p:stCondLst>
                                    <p:cond delay="20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up)">
                                      <p:cBhvr>
                                        <p:cTn id="37" dur="500"/>
                                        <p:tgtEl>
                                          <p:spTgt spid="9"/>
                                        </p:tgtEl>
                                      </p:cBhvr>
                                    </p:animEffect>
                                  </p:childTnLst>
                                </p:cTn>
                              </p:par>
                            </p:childTnLst>
                          </p:cTn>
                        </p:par>
                        <p:par>
                          <p:cTn id="38" fill="hold">
                            <p:stCondLst>
                              <p:cond delay="3000"/>
                            </p:stCondLst>
                            <p:childTnLst>
                              <p:par>
                                <p:cTn id="39" presetID="12" presetClass="entr" presetSubtype="4"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p:tgtEl>
                                          <p:spTgt spid="11"/>
                                        </p:tgtEl>
                                        <p:attrNameLst>
                                          <p:attrName>ppt_y</p:attrName>
                                        </p:attrNameLst>
                                      </p:cBhvr>
                                      <p:tavLst>
                                        <p:tav tm="0">
                                          <p:val>
                                            <p:strVal val="#ppt_y+#ppt_h*1.125000"/>
                                          </p:val>
                                        </p:tav>
                                        <p:tav tm="100000">
                                          <p:val>
                                            <p:strVal val="#ppt_y"/>
                                          </p:val>
                                        </p:tav>
                                      </p:tavLst>
                                    </p:anim>
                                    <p:animEffect transition="in" filter="wipe(up)">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990600"/>
            <a:ext cx="6477000" cy="461665"/>
          </a:xfrm>
          <a:prstGeom prst="rect">
            <a:avLst/>
          </a:prstGeom>
          <a:noFill/>
        </p:spPr>
        <p:txBody>
          <a:bodyPr wrap="square" rtlCol="0">
            <a:spAutoFit/>
          </a:bodyPr>
          <a:lstStyle/>
          <a:p>
            <a:r>
              <a:rPr lang="en-US" sz="2400" b="1" dirty="0">
                <a:solidFill>
                  <a:srgbClr val="984807"/>
                </a:solidFill>
              </a:rPr>
              <a:t>the People’s Story – or a story of the people.</a:t>
            </a:r>
          </a:p>
        </p:txBody>
      </p:sp>
      <p:sp>
        <p:nvSpPr>
          <p:cNvPr id="4" name="TextBox 3"/>
          <p:cNvSpPr txBox="1"/>
          <p:nvPr/>
        </p:nvSpPr>
        <p:spPr>
          <a:xfrm>
            <a:off x="1371600" y="1447800"/>
            <a:ext cx="5334000" cy="1631216"/>
          </a:xfrm>
          <a:prstGeom prst="rect">
            <a:avLst/>
          </a:prstGeom>
          <a:noFill/>
        </p:spPr>
        <p:txBody>
          <a:bodyPr wrap="square" rtlCol="0">
            <a:spAutoFit/>
          </a:bodyPr>
          <a:lstStyle/>
          <a:p>
            <a:pPr>
              <a:spcAft>
                <a:spcPts val="600"/>
              </a:spcAft>
            </a:pPr>
            <a:r>
              <a:rPr lang="en-US" dirty="0"/>
              <a:t>    Folktales (or folk tales) are stories passed down through generations, mainly by telling. (</a:t>
            </a:r>
            <a:r>
              <a:rPr lang="en-US" i="1" dirty="0"/>
              <a:t>oral stories</a:t>
            </a:r>
            <a:r>
              <a:rPr lang="en-US" dirty="0"/>
              <a:t>)</a:t>
            </a:r>
          </a:p>
          <a:p>
            <a:pPr>
              <a:spcAft>
                <a:spcPts val="600"/>
              </a:spcAft>
            </a:pPr>
            <a:endParaRPr lang="en-US" dirty="0"/>
          </a:p>
          <a:p>
            <a:r>
              <a:rPr lang="en-US" dirty="0"/>
              <a:t>    Different kinds of folktales include fairy tales (or fairytales), tall tales, trickster tales, myths, and legends. </a:t>
            </a:r>
          </a:p>
        </p:txBody>
      </p:sp>
      <p:sp>
        <p:nvSpPr>
          <p:cNvPr id="5" name="TextBox 4"/>
          <p:cNvSpPr txBox="1"/>
          <p:nvPr/>
        </p:nvSpPr>
        <p:spPr>
          <a:xfrm>
            <a:off x="457200" y="3048000"/>
            <a:ext cx="8229600" cy="461665"/>
          </a:xfrm>
          <a:prstGeom prst="rect">
            <a:avLst/>
          </a:prstGeom>
          <a:noFill/>
        </p:spPr>
        <p:txBody>
          <a:bodyPr wrap="square" rtlCol="0">
            <a:spAutoFit/>
          </a:bodyPr>
          <a:lstStyle/>
          <a:p>
            <a:r>
              <a:rPr lang="en-US" sz="2400" dirty="0">
                <a:solidFill>
                  <a:srgbClr val="984807"/>
                </a:solidFill>
              </a:rPr>
              <a:t>Do you remember a kind of folktale that you studied in Grade 5?</a:t>
            </a:r>
          </a:p>
        </p:txBody>
      </p:sp>
      <p:sp>
        <p:nvSpPr>
          <p:cNvPr id="6" name="TextBox 5"/>
          <p:cNvSpPr txBox="1"/>
          <p:nvPr/>
        </p:nvSpPr>
        <p:spPr>
          <a:xfrm>
            <a:off x="1905000" y="3581400"/>
            <a:ext cx="3124200" cy="400110"/>
          </a:xfrm>
          <a:prstGeom prst="rect">
            <a:avLst/>
          </a:prstGeom>
          <a:noFill/>
        </p:spPr>
        <p:txBody>
          <a:bodyPr wrap="square" rtlCol="0">
            <a:spAutoFit/>
          </a:bodyPr>
          <a:lstStyle/>
          <a:p>
            <a:r>
              <a:rPr lang="en-US" sz="2000" dirty="0">
                <a:solidFill>
                  <a:srgbClr val="008000"/>
                </a:solidFill>
              </a:rPr>
              <a:t>fables are a kind of folktale</a:t>
            </a:r>
          </a:p>
        </p:txBody>
      </p:sp>
      <p:sp>
        <p:nvSpPr>
          <p:cNvPr id="7" name="Rectangle 6"/>
          <p:cNvSpPr/>
          <p:nvPr/>
        </p:nvSpPr>
        <p:spPr>
          <a:xfrm>
            <a:off x="1219200" y="228600"/>
            <a:ext cx="4019850"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cap="none" spc="0" dirty="0">
                <a:ln w="11430"/>
                <a:solidFill>
                  <a:srgbClr val="008000"/>
                </a:solidFill>
                <a:effectLst>
                  <a:outerShdw blurRad="80000" dist="40000" dir="5040000" algn="tl">
                    <a:srgbClr val="000000">
                      <a:alpha val="30000"/>
                    </a:srgbClr>
                  </a:outerShdw>
                </a:effectLst>
              </a:rPr>
              <a:t>So a folktale is…</a:t>
            </a:r>
          </a:p>
        </p:txBody>
      </p:sp>
      <p:pic>
        <p:nvPicPr>
          <p:cNvPr id="8" name="Picture 7"/>
          <p:cNvPicPr>
            <a:picLocks noChangeAspect="1"/>
          </p:cNvPicPr>
          <p:nvPr/>
        </p:nvPicPr>
        <p:blipFill>
          <a:blip r:embed="rId2" cstate="print"/>
          <a:stretch>
            <a:fillRect/>
          </a:stretch>
        </p:blipFill>
        <p:spPr>
          <a:xfrm rot="625530">
            <a:off x="6248400" y="3657600"/>
            <a:ext cx="1948274" cy="2895600"/>
          </a:xfrm>
          <a:prstGeom prst="rect">
            <a:avLst/>
          </a:prstGeom>
        </p:spPr>
      </p:pic>
    </p:spTree>
    <p:extLst>
      <p:ext uri="{BB962C8B-B14F-4D97-AF65-F5344CB8AC3E}">
        <p14:creationId xmlns:p14="http://schemas.microsoft.com/office/powerpoint/2010/main" val="17166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ppt_y</p:attrName>
                                        </p:attrNameLst>
                                      </p:cBhvr>
                                      <p:tavLst>
                                        <p:tav tm="0">
                                          <p:val>
                                            <p:strVal val="#ppt_y+#ppt_h*1.125000"/>
                                          </p:val>
                                        </p:tav>
                                        <p:tav tm="100000">
                                          <p:val>
                                            <p:strVal val="#ppt_y"/>
                                          </p:val>
                                        </p:tav>
                                      </p:tavLst>
                                    </p:anim>
                                    <p:animEffect transition="in" filter="wipe(up)">
                                      <p:cBhvr>
                                        <p:cTn id="25" dur="500"/>
                                        <p:tgtEl>
                                          <p:spTgt spid="6"/>
                                        </p:tgtEl>
                                      </p:cBhvr>
                                    </p:animEffect>
                                  </p:child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066800"/>
            <a:ext cx="3200400" cy="1569660"/>
          </a:xfrm>
          <a:prstGeom prst="rect">
            <a:avLst/>
          </a:prstGeom>
          <a:noFill/>
        </p:spPr>
        <p:txBody>
          <a:bodyPr wrap="square" rtlCol="0">
            <a:spAutoFit/>
          </a:bodyPr>
          <a:lstStyle/>
          <a:p>
            <a:r>
              <a:rPr lang="en-US" sz="2400" dirty="0">
                <a:solidFill>
                  <a:srgbClr val="008000"/>
                </a:solidFill>
              </a:rPr>
              <a:t>We are going to study a folktale that was interpreted and written down by Julius Lester.</a:t>
            </a:r>
          </a:p>
        </p:txBody>
      </p:sp>
      <p:pic>
        <p:nvPicPr>
          <p:cNvPr id="3" name="Picture 2" descr="inde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1001">
            <a:off x="4948150" y="1009429"/>
            <a:ext cx="2082562" cy="2836876"/>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2683675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371600"/>
            <a:ext cx="4191000" cy="1323439"/>
          </a:xfrm>
          <a:prstGeom prst="rect">
            <a:avLst/>
          </a:prstGeom>
        </p:spPr>
        <p:txBody>
          <a:bodyPr wrap="square">
            <a:spAutoFit/>
          </a:bodyPr>
          <a:lstStyle/>
          <a:p>
            <a:r>
              <a:rPr lang="en-US" sz="2000" b="1" dirty="0">
                <a:solidFill>
                  <a:srgbClr val="C00000"/>
                </a:solidFill>
              </a:rPr>
              <a:t>The same story (written and interpreted somewhat differently) can be found in this book by a different author. </a:t>
            </a:r>
          </a:p>
        </p:txBody>
      </p:sp>
      <p:pic>
        <p:nvPicPr>
          <p:cNvPr id="22530" name="Picture 2" descr="http://ecx.images-amazon.com/images/I/61WzZ4YFTCL.jpg"/>
          <p:cNvPicPr>
            <a:picLocks noChangeAspect="1" noChangeArrowheads="1"/>
          </p:cNvPicPr>
          <p:nvPr/>
        </p:nvPicPr>
        <p:blipFill>
          <a:blip r:embed="rId2" cstate="print"/>
          <a:srcRect/>
          <a:stretch>
            <a:fillRect/>
          </a:stretch>
        </p:blipFill>
        <p:spPr bwMode="auto">
          <a:xfrm>
            <a:off x="5715000" y="506924"/>
            <a:ext cx="2514600" cy="426203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609600" y="685800"/>
            <a:ext cx="5029200" cy="5355313"/>
          </a:xfrm>
          <a:prstGeom prst="rect">
            <a:avLst/>
          </a:prstGeom>
          <a:noFill/>
        </p:spPr>
        <p:txBody>
          <a:bodyPr wrap="square" rtlCol="0">
            <a:spAutoFit/>
          </a:bodyPr>
          <a:lstStyle/>
          <a:p>
            <a:r>
              <a:rPr lang="en-US" dirty="0"/>
              <a:t>“…my first book for children was </a:t>
            </a:r>
            <a:r>
              <a:rPr lang="en-US" i="1" dirty="0"/>
              <a:t>To Be a Slave</a:t>
            </a:r>
            <a:r>
              <a:rPr lang="en-US" dirty="0"/>
              <a:t>. My interest in slavery was personal because three of my great-grandparents had been slaves. The need to know more about my individual past led me to begin studying slavery, and once I did, my interest grew and I became intrigued by the challenge of trying to imagine what it was like to have been a slave. I wanted to communicate to others that those we call slaves were really human beings, human beings pretty much like us. </a:t>
            </a:r>
          </a:p>
          <a:p>
            <a:r>
              <a:rPr lang="en-US" dirty="0"/>
              <a:t>I suppose I write because I have some questions I need answers to, and the only way I know to find the answers is to write my way into them. My advice for someone who wants to be a writer is to read, read, read. It is important to know what others have written. It is important to learn the possibilities of things to write about and the ways to write about them. There is no substitute for reading everything you can get your hands on."</a:t>
            </a:r>
          </a:p>
        </p:txBody>
      </p:sp>
      <p:pic>
        <p:nvPicPr>
          <p:cNvPr id="4" name="Picture 3"/>
          <p:cNvPicPr>
            <a:picLocks noChangeAspect="1"/>
          </p:cNvPicPr>
          <p:nvPr/>
        </p:nvPicPr>
        <p:blipFill rotWithShape="1">
          <a:blip r:embed="rId3" cstate="print"/>
          <a:srcRect l="22150" t="2675" r="31180" b="9671"/>
          <a:stretch/>
        </p:blipFill>
        <p:spPr>
          <a:xfrm rot="20721701">
            <a:off x="6126358" y="3119600"/>
            <a:ext cx="2119979" cy="3527778"/>
          </a:xfrm>
          <a:prstGeom prst="rect">
            <a:avLst/>
          </a:prstGeom>
        </p:spPr>
      </p:pic>
      <p:pic>
        <p:nvPicPr>
          <p:cNvPr id="5" name="Picture 4"/>
          <p:cNvPicPr>
            <a:picLocks noChangeAspect="1"/>
          </p:cNvPicPr>
          <p:nvPr/>
        </p:nvPicPr>
        <p:blipFill rotWithShape="1">
          <a:blip r:embed="rId4" cstate="print"/>
          <a:srcRect l="3292" r="2469"/>
          <a:stretch/>
        </p:blipFill>
        <p:spPr>
          <a:xfrm rot="726628">
            <a:off x="6193435" y="249659"/>
            <a:ext cx="2681883" cy="2845840"/>
          </a:xfrm>
          <a:prstGeom prst="rect">
            <a:avLst/>
          </a:prstGeom>
        </p:spPr>
      </p:pic>
      <p:pic>
        <p:nvPicPr>
          <p:cNvPr id="6" name="Picture 5"/>
          <p:cNvPicPr>
            <a:picLocks noChangeAspect="1"/>
          </p:cNvPicPr>
          <p:nvPr/>
        </p:nvPicPr>
        <p:blipFill>
          <a:blip r:embed="rId5" cstate="print"/>
          <a:stretch>
            <a:fillRect/>
          </a:stretch>
        </p:blipFill>
        <p:spPr>
          <a:xfrm>
            <a:off x="7510041" y="5105400"/>
            <a:ext cx="1481559" cy="1625600"/>
          </a:xfrm>
          <a:prstGeom prst="rect">
            <a:avLst/>
          </a:prstGeom>
        </p:spPr>
      </p:pic>
      <p:sp>
        <p:nvSpPr>
          <p:cNvPr id="7" name="TextBox 6"/>
          <p:cNvSpPr txBox="1"/>
          <p:nvPr/>
        </p:nvSpPr>
        <p:spPr>
          <a:xfrm>
            <a:off x="457200" y="6324600"/>
            <a:ext cx="5791200" cy="276999"/>
          </a:xfrm>
          <a:prstGeom prst="rect">
            <a:avLst/>
          </a:prstGeom>
          <a:noFill/>
        </p:spPr>
        <p:txBody>
          <a:bodyPr wrap="square" rtlCol="0">
            <a:spAutoFit/>
          </a:bodyPr>
          <a:lstStyle/>
          <a:p>
            <a:r>
              <a:rPr lang="en-US" sz="1200" dirty="0"/>
              <a:t>adapted from:  </a:t>
            </a:r>
            <a:r>
              <a:rPr lang="en-US" sz="1200" dirty="0">
                <a:hlinkClick r:id="rId6"/>
              </a:rPr>
              <a:t>http://www.scholastic.com/teachers/contributor/julius-lester</a:t>
            </a:r>
            <a:r>
              <a:rPr lang="en-US" sz="1200" dirty="0"/>
              <a:t> </a:t>
            </a:r>
          </a:p>
        </p:txBody>
      </p:sp>
      <p:sp>
        <p:nvSpPr>
          <p:cNvPr id="8" name="TextBox 7">
            <a:extLst>
              <a:ext uri="{FF2B5EF4-FFF2-40B4-BE49-F238E27FC236}">
                <a16:creationId xmlns:a16="http://schemas.microsoft.com/office/drawing/2014/main" id="{6F529412-70D6-434E-A82D-2B0E08EC2E7A}"/>
              </a:ext>
            </a:extLst>
          </p:cNvPr>
          <p:cNvSpPr txBox="1"/>
          <p:nvPr/>
        </p:nvSpPr>
        <p:spPr>
          <a:xfrm>
            <a:off x="609600" y="685800"/>
            <a:ext cx="5029200" cy="5355313"/>
          </a:xfrm>
          <a:prstGeom prst="rect">
            <a:avLst/>
          </a:prstGeom>
          <a:noFill/>
        </p:spPr>
        <p:txBody>
          <a:bodyPr wrap="square" rtlCol="0">
            <a:spAutoFit/>
          </a:bodyPr>
          <a:lstStyle/>
          <a:p>
            <a:r>
              <a:rPr lang="en-US" dirty="0"/>
              <a:t>“…my first book for children was </a:t>
            </a:r>
            <a:r>
              <a:rPr lang="en-US" i="1" dirty="0"/>
              <a:t>To Be a Slave</a:t>
            </a:r>
            <a:r>
              <a:rPr lang="en-US" dirty="0"/>
              <a:t>. My interest in slavery was personal because three of my great-grandparents had been slaves. The need to know more about my individual past led me to begin studying slavery, and once I did, my interest grew and I became intrigued by the challenge of trying to imagine what it was like to have been a slave. I wanted to communicate to others that those we call slaves were really human beings, human beings pretty much like us. </a:t>
            </a:r>
          </a:p>
          <a:p>
            <a:r>
              <a:rPr lang="en-US" dirty="0">
                <a:highlight>
                  <a:srgbClr val="FFFF00"/>
                </a:highlight>
              </a:rPr>
              <a:t>I suppose I write because I have some questions I need answers to, and the only way I know to find the answers is to write my way into them. </a:t>
            </a:r>
            <a:r>
              <a:rPr lang="en-US" dirty="0"/>
              <a:t>My advice for someone who wants to be a writer is to read, read, read. It is important to know what others have written. It is important to learn the possibilities of things to write about and the ways to write about them. There is no substitute for reading everything you can get your hands on."</a:t>
            </a:r>
          </a:p>
        </p:txBody>
      </p:sp>
    </p:spTree>
    <p:extLst>
      <p:ext uri="{BB962C8B-B14F-4D97-AF65-F5344CB8AC3E}">
        <p14:creationId xmlns:p14="http://schemas.microsoft.com/office/powerpoint/2010/main" val="277258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6A79A570-CFEA-47B7-A9A5-395CADCA548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2057400" y="838200"/>
            <a:ext cx="4855535" cy="6858000"/>
          </a:xfrm>
          <a:prstGeom prst="rect">
            <a:avLst/>
          </a:prstGeom>
        </p:spPr>
      </p:pic>
      <p:sp>
        <p:nvSpPr>
          <p:cNvPr id="5" name="Rectangle 4"/>
          <p:cNvSpPr/>
          <p:nvPr/>
        </p:nvSpPr>
        <p:spPr>
          <a:xfrm>
            <a:off x="3124200" y="76200"/>
            <a:ext cx="235192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cap="none" spc="0" dirty="0">
                <a:ln w="11430"/>
                <a:solidFill>
                  <a:srgbClr val="008000"/>
                </a:solidFill>
                <a:effectLst>
                  <a:outerShdw blurRad="80000" dist="40000" dir="5040000" algn="tl">
                    <a:srgbClr val="000000">
                      <a:alpha val="30000"/>
                    </a:srgbClr>
                  </a:outerShdw>
                </a:effectLst>
              </a:rPr>
              <a:t>Vocabulary</a:t>
            </a:r>
            <a:endParaRPr lang="en-GB" sz="3600" b="1" cap="none" spc="0" dirty="0">
              <a:ln w="11430"/>
              <a:solidFill>
                <a:srgbClr val="008000"/>
              </a:solidFill>
              <a:effectLst>
                <a:outerShdw blurRad="80000" dist="40000" dir="5040000" algn="tl">
                  <a:srgbClr val="000000">
                    <a:alpha val="30000"/>
                  </a:srgbClr>
                </a:outerShdw>
              </a:effectLst>
            </a:endParaRPr>
          </a:p>
        </p:txBody>
      </p:sp>
      <p:sp>
        <p:nvSpPr>
          <p:cNvPr id="6" name="TextBox 5"/>
          <p:cNvSpPr txBox="1"/>
          <p:nvPr/>
        </p:nvSpPr>
        <p:spPr>
          <a:xfrm rot="824355">
            <a:off x="5198726" y="889638"/>
            <a:ext cx="1524000" cy="969496"/>
          </a:xfrm>
          <a:prstGeom prst="rect">
            <a:avLst/>
          </a:prstGeom>
          <a:noFill/>
        </p:spPr>
        <p:txBody>
          <a:bodyPr wrap="square" rtlCol="0">
            <a:spAutoFit/>
          </a:bodyPr>
          <a:lstStyle/>
          <a:p>
            <a:pPr algn="ctr"/>
            <a:r>
              <a:rPr lang="en-US" sz="2400" b="1" dirty="0">
                <a:solidFill>
                  <a:srgbClr val="FF0000"/>
                </a:solidFill>
              </a:rPr>
              <a:t>Do </a:t>
            </a:r>
          </a:p>
          <a:p>
            <a:pPr algn="ctr"/>
            <a:r>
              <a:rPr lang="en-US" sz="2400" b="1" dirty="0">
                <a:solidFill>
                  <a:srgbClr val="FF0000"/>
                </a:solidFill>
              </a:rPr>
              <a:t>GN. </a:t>
            </a:r>
            <a:r>
              <a:rPr lang="en-US" sz="2400" b="1" dirty="0" err="1">
                <a:solidFill>
                  <a:srgbClr val="FF0000"/>
                </a:solidFill>
              </a:rPr>
              <a:t>pg</a:t>
            </a:r>
            <a:r>
              <a:rPr lang="en-US" sz="2400" b="1" dirty="0">
                <a:solidFill>
                  <a:srgbClr val="FF0000"/>
                </a:solidFill>
              </a:rPr>
              <a:t> 11</a:t>
            </a:r>
          </a:p>
          <a:p>
            <a:endParaRPr lang="en-US" sz="900" b="1"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948</Words>
  <Application>Microsoft Office PowerPoint</Application>
  <PresentationFormat>On-screen Show (4:3)</PresentationFormat>
  <Paragraphs>66</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Proxima Nova</vt:lpstr>
      <vt:lpstr>Arial</vt:lpstr>
      <vt:lpstr>Calibri</vt:lpstr>
      <vt:lpstr>Impact</vt:lpstr>
      <vt:lpstr>Office Theme</vt:lpstr>
      <vt:lpstr>    G.T. English What is Trouble? Daybook: p.161 - 164 G.N. p.11 - 13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tavis</dc:creator>
  <cp:lastModifiedBy>tavis</cp:lastModifiedBy>
  <cp:revision>12</cp:revision>
  <dcterms:created xsi:type="dcterms:W3CDTF">2019-01-10T03:15:08Z</dcterms:created>
  <dcterms:modified xsi:type="dcterms:W3CDTF">2021-01-17T09:32:31Z</dcterms:modified>
</cp:coreProperties>
</file>